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1" r:id="rId2"/>
    <p:sldId id="256" r:id="rId3"/>
    <p:sldId id="257" r:id="rId4"/>
    <p:sldId id="258" r:id="rId5"/>
    <p:sldId id="259" r:id="rId6"/>
    <p:sldId id="260" r:id="rId7"/>
    <p:sldId id="261" r:id="rId8"/>
    <p:sldId id="265" r:id="rId9"/>
    <p:sldId id="300" r:id="rId10"/>
    <p:sldId id="268" r:id="rId11"/>
    <p:sldId id="269" r:id="rId12"/>
    <p:sldId id="280" r:id="rId13"/>
    <p:sldId id="303" r:id="rId14"/>
    <p:sldId id="281" r:id="rId15"/>
    <p:sldId id="271" r:id="rId16"/>
    <p:sldId id="310" r:id="rId17"/>
    <p:sldId id="278" r:id="rId18"/>
    <p:sldId id="279" r:id="rId19"/>
    <p:sldId id="282" r:id="rId20"/>
    <p:sldId id="286" r:id="rId21"/>
    <p:sldId id="283" r:id="rId22"/>
    <p:sldId id="304" r:id="rId23"/>
    <p:sldId id="305" r:id="rId24"/>
    <p:sldId id="308" r:id="rId25"/>
    <p:sldId id="296" r:id="rId26"/>
    <p:sldId id="298" r:id="rId27"/>
    <p:sldId id="302"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30D20D3-2F96-2C7A-9020-17B8911D534C}" name="ΣΤΑΥΡΙΝΑΔΗ ΧΡΙΣΤΙΝΑ" initials="ΣΧ" userId="S::cstavrinadi@mou.gr::b6b4ded1-900c-457f-a7eb-dbeb524f079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ΑΝΘΗ ΚΩΝΣΤΑΝΤΙΝΑ" initials="ΑΚ" lastIdx="1" clrIdx="0">
    <p:extLst>
      <p:ext uri="{19B8F6BF-5375-455C-9EA6-DF929625EA0E}">
        <p15:presenceInfo xmlns:p15="http://schemas.microsoft.com/office/powerpoint/2012/main" userId="S-1-5-21-823518204-492894223-682003330-7290" providerId="AD"/>
      </p:ext>
    </p:extLst>
  </p:cmAuthor>
  <p:cmAuthor id="2" name="Konstantina Anthi" initials="KA" lastIdx="13" clrIdx="1">
    <p:extLst>
      <p:ext uri="{19B8F6BF-5375-455C-9EA6-DF929625EA0E}">
        <p15:presenceInfo xmlns:p15="http://schemas.microsoft.com/office/powerpoint/2012/main" userId="961983e961179974" providerId="Windows Live"/>
      </p:ext>
    </p:extLst>
  </p:cmAuthor>
  <p:cmAuthor id="3" name="ΣΤΑΥΡΙΝΑΔΗ ΧΡΙΣΤΙΝΑ" initials="ΣΧ" lastIdx="17" clrIdx="2">
    <p:extLst>
      <p:ext uri="{19B8F6BF-5375-455C-9EA6-DF929625EA0E}">
        <p15:presenceInfo xmlns:p15="http://schemas.microsoft.com/office/powerpoint/2012/main" userId="S-1-5-21-823518204-492894223-682003330-4666" providerId="AD"/>
      </p:ext>
    </p:extLst>
  </p:cmAuthor>
  <p:cmAuthor id="4" name="ΚΑΡΑΚΑΣΗΣ ΧΡΗΣΤΟΣ" initials="ΚΧ" lastIdx="5" clrIdx="3">
    <p:extLst>
      <p:ext uri="{19B8F6BF-5375-455C-9EA6-DF929625EA0E}">
        <p15:presenceInfo xmlns:p15="http://schemas.microsoft.com/office/powerpoint/2012/main" userId="ΚΑΡΑΚΑΣΗΣ ΧΡΗΣΤΟΣ"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F5F"/>
    <a:srgbClr val="000099"/>
    <a:srgbClr val="383D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3" d="100"/>
          <a:sy n="113" d="100"/>
        </p:scale>
        <p:origin x="159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40CFDF2-9F49-452C-943C-D48B089A28C8}"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07B20-E68B-4674-983F-0AF0E8891B95}" type="slidenum">
              <a:rPr lang="en-US" smtClean="0"/>
              <a:t>‹#›</a:t>
            </a:fld>
            <a:endParaRPr lang="en-US"/>
          </a:p>
        </p:txBody>
      </p:sp>
    </p:spTree>
    <p:extLst>
      <p:ext uri="{BB962C8B-B14F-4D97-AF65-F5344CB8AC3E}">
        <p14:creationId xmlns:p14="http://schemas.microsoft.com/office/powerpoint/2010/main" val="3368139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0CFDF2-9F49-452C-943C-D48B089A28C8}"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07B20-E68B-4674-983F-0AF0E8891B95}" type="slidenum">
              <a:rPr lang="en-US" smtClean="0"/>
              <a:t>‹#›</a:t>
            </a:fld>
            <a:endParaRPr lang="en-US"/>
          </a:p>
        </p:txBody>
      </p:sp>
    </p:spTree>
    <p:extLst>
      <p:ext uri="{BB962C8B-B14F-4D97-AF65-F5344CB8AC3E}">
        <p14:creationId xmlns:p14="http://schemas.microsoft.com/office/powerpoint/2010/main" val="920165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0CFDF2-9F49-452C-943C-D48B089A28C8}"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07B20-E68B-4674-983F-0AF0E8891B95}" type="slidenum">
              <a:rPr lang="en-US" smtClean="0"/>
              <a:t>‹#›</a:t>
            </a:fld>
            <a:endParaRPr lang="en-US"/>
          </a:p>
        </p:txBody>
      </p:sp>
    </p:spTree>
    <p:extLst>
      <p:ext uri="{BB962C8B-B14F-4D97-AF65-F5344CB8AC3E}">
        <p14:creationId xmlns:p14="http://schemas.microsoft.com/office/powerpoint/2010/main" val="2836302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0CFDF2-9F49-452C-943C-D48B089A28C8}"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07B20-E68B-4674-983F-0AF0E8891B95}" type="slidenum">
              <a:rPr lang="en-US" smtClean="0"/>
              <a:t>‹#›</a:t>
            </a:fld>
            <a:endParaRPr lang="en-US"/>
          </a:p>
        </p:txBody>
      </p:sp>
    </p:spTree>
    <p:extLst>
      <p:ext uri="{BB962C8B-B14F-4D97-AF65-F5344CB8AC3E}">
        <p14:creationId xmlns:p14="http://schemas.microsoft.com/office/powerpoint/2010/main" val="1132047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0CFDF2-9F49-452C-943C-D48B089A28C8}"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07B20-E68B-4674-983F-0AF0E8891B95}" type="slidenum">
              <a:rPr lang="en-US" smtClean="0"/>
              <a:t>‹#›</a:t>
            </a:fld>
            <a:endParaRPr lang="en-US"/>
          </a:p>
        </p:txBody>
      </p:sp>
    </p:spTree>
    <p:extLst>
      <p:ext uri="{BB962C8B-B14F-4D97-AF65-F5344CB8AC3E}">
        <p14:creationId xmlns:p14="http://schemas.microsoft.com/office/powerpoint/2010/main" val="1334654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0CFDF2-9F49-452C-943C-D48B089A28C8}" type="datetimeFigureOut">
              <a:rPr lang="en-US" smtClean="0"/>
              <a:t>7/12/2022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907B20-E68B-4674-983F-0AF0E8891B95}" type="slidenum">
              <a:rPr lang="en-US" smtClean="0"/>
              <a:t>‹#›</a:t>
            </a:fld>
            <a:endParaRPr lang="en-US"/>
          </a:p>
        </p:txBody>
      </p:sp>
    </p:spTree>
    <p:extLst>
      <p:ext uri="{BB962C8B-B14F-4D97-AF65-F5344CB8AC3E}">
        <p14:creationId xmlns:p14="http://schemas.microsoft.com/office/powerpoint/2010/main" val="344313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0CFDF2-9F49-452C-943C-D48B089A28C8}" type="datetimeFigureOut">
              <a:rPr lang="en-US" smtClean="0"/>
              <a:t>7/12/2022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907B20-E68B-4674-983F-0AF0E8891B95}" type="slidenum">
              <a:rPr lang="en-US" smtClean="0"/>
              <a:t>‹#›</a:t>
            </a:fld>
            <a:endParaRPr lang="en-US"/>
          </a:p>
        </p:txBody>
      </p:sp>
    </p:spTree>
    <p:extLst>
      <p:ext uri="{BB962C8B-B14F-4D97-AF65-F5344CB8AC3E}">
        <p14:creationId xmlns:p14="http://schemas.microsoft.com/office/powerpoint/2010/main" val="4208845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40CFDF2-9F49-452C-943C-D48B089A28C8}" type="datetimeFigureOut">
              <a:rPr lang="en-US" smtClean="0"/>
              <a:t>7/12/2022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907B20-E68B-4674-983F-0AF0E8891B95}" type="slidenum">
              <a:rPr lang="en-US" smtClean="0"/>
              <a:t>‹#›</a:t>
            </a:fld>
            <a:endParaRPr lang="en-US"/>
          </a:p>
        </p:txBody>
      </p:sp>
    </p:spTree>
    <p:extLst>
      <p:ext uri="{BB962C8B-B14F-4D97-AF65-F5344CB8AC3E}">
        <p14:creationId xmlns:p14="http://schemas.microsoft.com/office/powerpoint/2010/main" val="203417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0CFDF2-9F49-452C-943C-D48B089A28C8}" type="datetimeFigureOut">
              <a:rPr lang="en-US" smtClean="0"/>
              <a:t>7/12/2022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907B20-E68B-4674-983F-0AF0E8891B95}" type="slidenum">
              <a:rPr lang="en-US" smtClean="0"/>
              <a:t>‹#›</a:t>
            </a:fld>
            <a:endParaRPr lang="en-US"/>
          </a:p>
        </p:txBody>
      </p:sp>
    </p:spTree>
    <p:extLst>
      <p:ext uri="{BB962C8B-B14F-4D97-AF65-F5344CB8AC3E}">
        <p14:creationId xmlns:p14="http://schemas.microsoft.com/office/powerpoint/2010/main" val="1245457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40CFDF2-9F49-452C-943C-D48B089A28C8}" type="datetimeFigureOut">
              <a:rPr lang="en-US" smtClean="0"/>
              <a:t>7/12/2022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907B20-E68B-4674-983F-0AF0E8891B95}" type="slidenum">
              <a:rPr lang="en-US" smtClean="0"/>
              <a:t>‹#›</a:t>
            </a:fld>
            <a:endParaRPr lang="en-US"/>
          </a:p>
        </p:txBody>
      </p:sp>
    </p:spTree>
    <p:extLst>
      <p:ext uri="{BB962C8B-B14F-4D97-AF65-F5344CB8AC3E}">
        <p14:creationId xmlns:p14="http://schemas.microsoft.com/office/powerpoint/2010/main" val="2094233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40CFDF2-9F49-452C-943C-D48B089A28C8}" type="datetimeFigureOut">
              <a:rPr lang="en-US" smtClean="0"/>
              <a:t>7/12/2022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907B20-E68B-4674-983F-0AF0E8891B95}" type="slidenum">
              <a:rPr lang="en-US" smtClean="0"/>
              <a:t>‹#›</a:t>
            </a:fld>
            <a:endParaRPr lang="en-US"/>
          </a:p>
        </p:txBody>
      </p:sp>
    </p:spTree>
    <p:extLst>
      <p:ext uri="{BB962C8B-B14F-4D97-AF65-F5344CB8AC3E}">
        <p14:creationId xmlns:p14="http://schemas.microsoft.com/office/powerpoint/2010/main" val="2395114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a:stretch>
            <a:fillRect/>
          </a:stretch>
        </p:blipFill>
        <p:spPr>
          <a:xfrm>
            <a:off x="-397" y="-297"/>
            <a:ext cx="9144793" cy="6858594"/>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0CFDF2-9F49-452C-943C-D48B089A28C8}" type="datetimeFigureOut">
              <a:rPr lang="en-US" smtClean="0"/>
              <a:t>7/12/2022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907B20-E68B-4674-983F-0AF0E8891B95}" type="slidenum">
              <a:rPr lang="en-US" smtClean="0"/>
              <a:t>‹#›</a:t>
            </a:fld>
            <a:endParaRPr lang="en-US"/>
          </a:p>
        </p:txBody>
      </p:sp>
      <p:pic>
        <p:nvPicPr>
          <p:cNvPr id="10" name="Εικόνα 9" descr="Εικόνα που περιέχει κείμενο&#10;&#10;Περιγραφή που δημιουργήθηκε αυτόματα">
            <a:extLst>
              <a:ext uri="{FF2B5EF4-FFF2-40B4-BE49-F238E27FC236}">
                <a16:creationId xmlns:a16="http://schemas.microsoft.com/office/drawing/2014/main" id="{97F2B8B9-66C7-FAE3-1A75-51A5C74D090B}"/>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6457950" y="5745222"/>
            <a:ext cx="2586705" cy="747652"/>
          </a:xfrm>
          <a:prstGeom prst="rect">
            <a:avLst/>
          </a:prstGeom>
        </p:spPr>
      </p:pic>
    </p:spTree>
    <p:extLst>
      <p:ext uri="{BB962C8B-B14F-4D97-AF65-F5344CB8AC3E}">
        <p14:creationId xmlns:p14="http://schemas.microsoft.com/office/powerpoint/2010/main" val="37193175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antagonistikotita.gr/epanek/index.asp" TargetMode="External"/><Relationship Id="rId2" Type="http://schemas.openxmlformats.org/officeDocument/2006/relationships/hyperlink" Target="http://www.ependyseis.gr/mis" TargetMode="External"/><Relationship Id="rId1" Type="http://schemas.openxmlformats.org/officeDocument/2006/relationships/slideLayout" Target="../slideLayouts/slideLayout2.xml"/><Relationship Id="rId6" Type="http://schemas.openxmlformats.org/officeDocument/2006/relationships/hyperlink" Target="http://www.mindev.gr/" TargetMode="External"/><Relationship Id="rId5" Type="http://schemas.openxmlformats.org/officeDocument/2006/relationships/hyperlink" Target="http://www.espa.gr/" TargetMode="External"/><Relationship Id="rId4" Type="http://schemas.openxmlformats.org/officeDocument/2006/relationships/hyperlink" Target="https://www.efepae.gr/frontend/index.ph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efepae.gr/"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andia.gr/" TargetMode="External"/><Relationship Id="rId7" Type="http://schemas.openxmlformats.org/officeDocument/2006/relationships/image" Target="../media/image5.png"/><Relationship Id="rId2" Type="http://schemas.openxmlformats.org/officeDocument/2006/relationships/hyperlink" Target="mailto:andia@otenet.gr" TargetMode="External"/><Relationship Id="rId1" Type="http://schemas.openxmlformats.org/officeDocument/2006/relationships/slideLayout" Target="../slideLayouts/slideLayout2.xml"/><Relationship Id="rId6" Type="http://schemas.openxmlformats.org/officeDocument/2006/relationships/hyperlink" Target="http://www.ank.gr/" TargetMode="External"/><Relationship Id="rId5" Type="http://schemas.openxmlformats.org/officeDocument/2006/relationships/hyperlink" Target="mailto:info@ank.gr" TargetMode="External"/><Relationship Id="rId4" Type="http://schemas.openxmlformats.org/officeDocument/2006/relationships/hyperlink" Target="mailto:aedep@aedep.gr"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jpe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descr="Εικόνα που περιέχει κείμενο&#10;&#10;Περιγραφή που δημιουργήθηκε αυτόματα">
            <a:extLst>
              <a:ext uri="{FF2B5EF4-FFF2-40B4-BE49-F238E27FC236}">
                <a16:creationId xmlns:a16="http://schemas.microsoft.com/office/drawing/2014/main" id="{231E1C50-305E-4F47-BD0D-6DD303D20D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38294" y="2221989"/>
            <a:ext cx="5867412" cy="2414021"/>
          </a:xfrm>
          <a:prstGeom prst="rect">
            <a:avLst/>
          </a:prstGeom>
        </p:spPr>
      </p:pic>
      <p:grpSp>
        <p:nvGrpSpPr>
          <p:cNvPr id="5" name="Ομάδα 4">
            <a:extLst>
              <a:ext uri="{FF2B5EF4-FFF2-40B4-BE49-F238E27FC236}">
                <a16:creationId xmlns:a16="http://schemas.microsoft.com/office/drawing/2014/main" id="{90269836-37F1-4CB5-923C-DA3ECB0E52DB}"/>
              </a:ext>
            </a:extLst>
          </p:cNvPr>
          <p:cNvGrpSpPr/>
          <p:nvPr/>
        </p:nvGrpSpPr>
        <p:grpSpPr>
          <a:xfrm>
            <a:off x="0" y="16843"/>
            <a:ext cx="9144000" cy="6841247"/>
            <a:chOff x="0" y="8376"/>
            <a:chExt cx="9144000" cy="6841247"/>
          </a:xfrm>
        </p:grpSpPr>
        <p:grpSp>
          <p:nvGrpSpPr>
            <p:cNvPr id="6" name="Ομάδα 5">
              <a:extLst>
                <a:ext uri="{FF2B5EF4-FFF2-40B4-BE49-F238E27FC236}">
                  <a16:creationId xmlns:a16="http://schemas.microsoft.com/office/drawing/2014/main" id="{8CADA757-1A9B-42E1-9B82-2361C23EAB8A}"/>
                </a:ext>
              </a:extLst>
            </p:cNvPr>
            <p:cNvGrpSpPr/>
            <p:nvPr/>
          </p:nvGrpSpPr>
          <p:grpSpPr>
            <a:xfrm>
              <a:off x="0" y="8376"/>
              <a:ext cx="9144000" cy="6841247"/>
              <a:chOff x="0" y="8376"/>
              <a:chExt cx="9144000" cy="6841247"/>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8376"/>
                <a:ext cx="9144000" cy="6841247"/>
              </a:xfrm>
              <a:prstGeom prst="rect">
                <a:avLst/>
              </a:prstGeom>
            </p:spPr>
          </p:pic>
          <p:sp>
            <p:nvSpPr>
              <p:cNvPr id="2" name="Ορθογώνιο 1">
                <a:extLst>
                  <a:ext uri="{FF2B5EF4-FFF2-40B4-BE49-F238E27FC236}">
                    <a16:creationId xmlns:a16="http://schemas.microsoft.com/office/drawing/2014/main" id="{5B4DE142-E38F-4F46-85C7-FC9DDD714B95}"/>
                  </a:ext>
                </a:extLst>
              </p:cNvPr>
              <p:cNvSpPr/>
              <p:nvPr/>
            </p:nvSpPr>
            <p:spPr>
              <a:xfrm>
                <a:off x="4477996" y="6178609"/>
                <a:ext cx="3913974" cy="1452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7" name="TextBox 6">
              <a:extLst>
                <a:ext uri="{FF2B5EF4-FFF2-40B4-BE49-F238E27FC236}">
                  <a16:creationId xmlns:a16="http://schemas.microsoft.com/office/drawing/2014/main" id="{03A7AE69-38AB-4A27-BF97-ED51FEA9E8C3}"/>
                </a:ext>
              </a:extLst>
            </p:cNvPr>
            <p:cNvSpPr txBox="1"/>
            <p:nvPr/>
          </p:nvSpPr>
          <p:spPr>
            <a:xfrm>
              <a:off x="3854153" y="6108444"/>
              <a:ext cx="4965107" cy="200055"/>
            </a:xfrm>
            <a:prstGeom prst="rect">
              <a:avLst/>
            </a:prstGeom>
            <a:noFill/>
          </p:spPr>
          <p:txBody>
            <a:bodyPr wrap="square" rtlCol="0">
              <a:spAutoFit/>
            </a:bodyPr>
            <a:lstStyle/>
            <a:p>
              <a:pPr algn="ctr"/>
              <a:r>
                <a:rPr lang="el-GR" sz="700" dirty="0" err="1">
                  <a:solidFill>
                    <a:schemeClr val="accent5">
                      <a:lumMod val="75000"/>
                    </a:schemeClr>
                  </a:solidFill>
                  <a:effectLst/>
                  <a:latin typeface="Segoe UI" panose="020B0502040204020203" pitchFamily="34" charset="0"/>
                </a:rPr>
                <a:t>React</a:t>
              </a:r>
              <a:r>
                <a:rPr lang="el-GR" sz="700" dirty="0">
                  <a:solidFill>
                    <a:schemeClr val="accent5">
                      <a:lumMod val="75000"/>
                    </a:schemeClr>
                  </a:solidFill>
                  <a:effectLst/>
                  <a:latin typeface="Segoe UI" panose="020B0502040204020203" pitchFamily="34" charset="0"/>
                </a:rPr>
                <a:t> EU - Η Δράση χρηματοδοτείται στο πλαίσιο της απόκρισης της Ένωσης στην πανδημία COVID-19</a:t>
              </a:r>
              <a:endParaRPr lang="el-GR" sz="700" dirty="0">
                <a:solidFill>
                  <a:schemeClr val="accent5">
                    <a:lumMod val="75000"/>
                  </a:schemeClr>
                </a:solidFill>
              </a:endParaRPr>
            </a:p>
          </p:txBody>
        </p:sp>
      </p:grpSp>
      <p:pic>
        <p:nvPicPr>
          <p:cNvPr id="10" name="Εικόνα 9" descr="Εικόνα που περιέχει κείμενο&#10;&#10;Περιγραφή που δημιουργήθηκε αυτόματα">
            <a:extLst>
              <a:ext uri="{FF2B5EF4-FFF2-40B4-BE49-F238E27FC236}">
                <a16:creationId xmlns:a16="http://schemas.microsoft.com/office/drawing/2014/main" id="{E21EF4BE-DD35-8D87-D702-081B4F1F14B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60925" y="2500882"/>
            <a:ext cx="6422149" cy="1856236"/>
          </a:xfrm>
          <a:prstGeom prst="rect">
            <a:avLst/>
          </a:prstGeom>
        </p:spPr>
      </p:pic>
    </p:spTree>
    <p:extLst>
      <p:ext uri="{BB962C8B-B14F-4D97-AF65-F5344CB8AC3E}">
        <p14:creationId xmlns:p14="http://schemas.microsoft.com/office/powerpoint/2010/main" val="4098814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C91AE-E4B5-44AA-96EF-44299841FE68}"/>
              </a:ext>
            </a:extLst>
          </p:cNvPr>
          <p:cNvSpPr>
            <a:spLocks noGrp="1"/>
          </p:cNvSpPr>
          <p:nvPr>
            <p:ph type="title"/>
          </p:nvPr>
        </p:nvSpPr>
        <p:spPr>
          <a:xfrm>
            <a:off x="511654" y="415984"/>
            <a:ext cx="7886700" cy="824768"/>
          </a:xfrm>
        </p:spPr>
        <p:txBody>
          <a:bodyPr>
            <a:normAutofit fontScale="90000"/>
          </a:bodyPr>
          <a:lstStyle/>
          <a:p>
            <a:r>
              <a:rPr lang="el-GR" sz="2700" b="1" dirty="0">
                <a:solidFill>
                  <a:srgbClr val="5F5F5F"/>
                </a:solidFill>
                <a:latin typeface="Verdana" panose="020B0604030504040204" pitchFamily="34" charset="0"/>
                <a:ea typeface="Verdana" panose="020B0604030504040204" pitchFamily="34" charset="0"/>
                <a:cs typeface="Verdana" panose="020B0604030504040204" pitchFamily="34" charset="0"/>
              </a:rPr>
              <a:t>6. Χρηματοδοτικό σχήμα - Επιδότηση</a:t>
            </a:r>
            <a:br>
              <a:rPr lang="el-GR" sz="2700" b="1" dirty="0">
                <a:solidFill>
                  <a:srgbClr val="5F5F5F"/>
                </a:solidFill>
                <a:latin typeface="Verdana" panose="020B0604030504040204" pitchFamily="34" charset="0"/>
                <a:ea typeface="Verdana" panose="020B0604030504040204" pitchFamily="34" charset="0"/>
                <a:cs typeface="Verdana" panose="020B0604030504040204" pitchFamily="34" charset="0"/>
              </a:rPr>
            </a:br>
            <a:endParaRPr lang="en-US" sz="2700" b="1" dirty="0">
              <a:solidFill>
                <a:srgbClr val="5F5F5F"/>
              </a:solidFill>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0E39D02F-FD7E-4042-89D4-EBFC69FD6512}"/>
              </a:ext>
            </a:extLst>
          </p:cNvPr>
          <p:cNvSpPr>
            <a:spLocks noGrp="1"/>
          </p:cNvSpPr>
          <p:nvPr>
            <p:ph idx="1"/>
          </p:nvPr>
        </p:nvSpPr>
        <p:spPr>
          <a:xfrm>
            <a:off x="511653" y="932545"/>
            <a:ext cx="7777767" cy="4496696"/>
          </a:xfrm>
        </p:spPr>
        <p:txBody>
          <a:bodyPr anchor="t">
            <a:noAutofit/>
          </a:bodyPr>
          <a:lstStyle/>
          <a:p>
            <a:pPr algn="just">
              <a:lnSpc>
                <a:spcPct val="100000"/>
              </a:lnSpc>
              <a:spcBef>
                <a:spcPts val="0"/>
              </a:spcBef>
              <a:spcAft>
                <a:spcPts val="600"/>
              </a:spcAft>
            </a:pPr>
            <a:r>
              <a:rPr lang="el-GR" sz="1400" dirty="0">
                <a:solidFill>
                  <a:srgbClr val="5F5F5F"/>
                </a:solidFill>
                <a:latin typeface="Verdana" panose="020B0604030504040204" pitchFamily="34" charset="0"/>
                <a:ea typeface="Verdana" panose="020B0604030504040204" pitchFamily="34" charset="0"/>
                <a:cs typeface="Times New Roman" panose="02020603050405020304" pitchFamily="18" charset="0"/>
              </a:rPr>
              <a:t>Ως βάση για τον καθορισμό του κατ’ αποκοπή ποσού ανά ωφελούμενη επιχείρηση λαμβάνεται υπόψη το άθροισμα των ποσών των πεδίων: 581 (Παροχές σε εργαζόμενους), 585 (Διάφορα λειτουργικά έξοδα) και 587 (Αποσβέσεις) του φορολογικού εντύπου Ε3 του 2019. Επί του προσδιορισθέντος αθροίσματος, το οποίο αποτελεί το ύψος των συνολικών δηλωθέντων εξόδων, εφαρμόζεται </a:t>
            </a:r>
            <a:r>
              <a:rPr lang="el-GR" sz="1400" b="1" dirty="0">
                <a:solidFill>
                  <a:srgbClr val="5F5F5F"/>
                </a:solidFill>
                <a:latin typeface="Verdana" panose="020B0604030504040204" pitchFamily="34" charset="0"/>
                <a:ea typeface="Verdana" panose="020B0604030504040204" pitchFamily="34" charset="0"/>
                <a:cs typeface="Times New Roman" panose="02020603050405020304" pitchFamily="18" charset="0"/>
              </a:rPr>
              <a:t>οριζόντιο ποσοστό 50% </a:t>
            </a:r>
            <a:r>
              <a:rPr lang="el-GR" sz="14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για τον υπολογισμό της αναλογούσας δημόσιας χρηματοδότησης ως </a:t>
            </a:r>
            <a:r>
              <a:rPr lang="el-GR" sz="1400" dirty="0" err="1">
                <a:solidFill>
                  <a:srgbClr val="5F5F5F"/>
                </a:solidFill>
                <a:latin typeface="Verdana" panose="020B0604030504040204" pitchFamily="34" charset="0"/>
                <a:ea typeface="Verdana" panose="020B0604030504040204" pitchFamily="34" charset="0"/>
                <a:cs typeface="Times New Roman" panose="02020603050405020304" pitchFamily="18" charset="0"/>
              </a:rPr>
              <a:t>κατ</a:t>
            </a:r>
            <a:r>
              <a:rPr lang="el-GR" sz="14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αποκοπή ποσό.</a:t>
            </a:r>
          </a:p>
          <a:p>
            <a:pPr algn="just">
              <a:lnSpc>
                <a:spcPct val="100000"/>
              </a:lnSpc>
              <a:spcBef>
                <a:spcPts val="0"/>
              </a:spcBef>
              <a:spcAft>
                <a:spcPts val="600"/>
              </a:spcAft>
            </a:pPr>
            <a:r>
              <a:rPr lang="el-GR" sz="14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Για τις επιχειρήσεις που έχουν κάνει έναρξη εντός του 2019, υπολογίζεται το </a:t>
            </a:r>
            <a:r>
              <a:rPr lang="el-GR" sz="1400" dirty="0" err="1">
                <a:solidFill>
                  <a:srgbClr val="5F5F5F"/>
                </a:solidFill>
                <a:latin typeface="Verdana" panose="020B0604030504040204" pitchFamily="34" charset="0"/>
                <a:ea typeface="Verdana" panose="020B0604030504040204" pitchFamily="34" charset="0"/>
                <a:cs typeface="Times New Roman" panose="02020603050405020304" pitchFamily="18" charset="0"/>
              </a:rPr>
              <a:t>ανηγμένο</a:t>
            </a:r>
            <a:r>
              <a:rPr lang="el-GR" sz="14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άθροισμα των ποσών των κωδικών 581, 585 και 587 του φορολογικού εντύπου Ε3 του έτους 2019, ως το συνολικό πραγματικό άθροισμα των συγκεκριμένων κωδικών δια το συνολικό αριθμό ημερών λειτουργίας του έτους επί 365.</a:t>
            </a:r>
          </a:p>
          <a:p>
            <a:pPr algn="just">
              <a:lnSpc>
                <a:spcPct val="100000"/>
              </a:lnSpc>
              <a:spcBef>
                <a:spcPts val="0"/>
              </a:spcBef>
              <a:spcAft>
                <a:spcPts val="600"/>
              </a:spcAft>
            </a:pPr>
            <a:r>
              <a:rPr lang="el-GR" sz="14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Για τις επιχειρήσεις που έχουν κάνει έναρξη εργασιών εντός του 2020, υπολογίζεται το </a:t>
            </a:r>
            <a:r>
              <a:rPr lang="el-GR" sz="1400" dirty="0" err="1">
                <a:solidFill>
                  <a:srgbClr val="5F5F5F"/>
                </a:solidFill>
                <a:latin typeface="Verdana" panose="020B0604030504040204" pitchFamily="34" charset="0"/>
                <a:ea typeface="Verdana" panose="020B0604030504040204" pitchFamily="34" charset="0"/>
                <a:cs typeface="Times New Roman" panose="02020603050405020304" pitchFamily="18" charset="0"/>
              </a:rPr>
              <a:t>ανηγμένο</a:t>
            </a:r>
            <a:r>
              <a:rPr lang="el-GR" sz="14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άθροισμα των ποσών των κωδικών 581, 585 και 587 του φορολογικού εντύπου Ε3 του έτους 2020, ως το συνολικό πραγματικό άθροισμα των συγκεκριμένων κωδικών δια το συνολικό αριθμό ημερών λειτουργίας του έτους επί 366. </a:t>
            </a:r>
          </a:p>
          <a:p>
            <a:pPr algn="just">
              <a:lnSpc>
                <a:spcPct val="100000"/>
              </a:lnSpc>
              <a:spcBef>
                <a:spcPts val="0"/>
              </a:spcBef>
              <a:spcAft>
                <a:spcPts val="600"/>
              </a:spcAft>
            </a:pPr>
            <a:r>
              <a:rPr lang="el-GR" sz="1400" dirty="0">
                <a:solidFill>
                  <a:srgbClr val="5F5F5F"/>
                </a:solidFill>
                <a:latin typeface="Verdana" panose="020B0604030504040204" pitchFamily="34" charset="0"/>
                <a:ea typeface="Verdana" panose="020B0604030504040204" pitchFamily="34" charset="0"/>
                <a:cs typeface="Times New Roman" panose="02020603050405020304" pitchFamily="18" charset="0"/>
              </a:rPr>
              <a:t>Σε όλες τις παραπάνω περιπτώσεις, η επιχορήγηση </a:t>
            </a:r>
            <a:r>
              <a:rPr lang="el-GR" sz="1400" b="1" dirty="0">
                <a:solidFill>
                  <a:schemeClr val="accent2">
                    <a:lumMod val="75000"/>
                  </a:schemeClr>
                </a:solidFill>
                <a:latin typeface="Verdana" panose="020B0604030504040204" pitchFamily="34" charset="0"/>
                <a:ea typeface="Verdana" panose="020B0604030504040204" pitchFamily="34" charset="0"/>
                <a:cs typeface="Times New Roman" panose="02020603050405020304" pitchFamily="18" charset="0"/>
              </a:rPr>
              <a:t>δεν μπορεί να υπερβαίνει </a:t>
            </a:r>
            <a:r>
              <a:rPr lang="el-GR" sz="1400" dirty="0">
                <a:solidFill>
                  <a:srgbClr val="5F5F5F"/>
                </a:solidFill>
                <a:latin typeface="Verdana" panose="020B0604030504040204" pitchFamily="34" charset="0"/>
                <a:ea typeface="Verdana" panose="020B0604030504040204" pitchFamily="34" charset="0"/>
                <a:cs typeface="Times New Roman" panose="02020603050405020304" pitchFamily="18" charset="0"/>
              </a:rPr>
              <a:t>το ποσό των </a:t>
            </a:r>
            <a:r>
              <a:rPr lang="el-GR" sz="1400" b="1" dirty="0">
                <a:solidFill>
                  <a:schemeClr val="accent2">
                    <a:lumMod val="75000"/>
                  </a:schemeClr>
                </a:solidFill>
                <a:latin typeface="Verdana" panose="020B0604030504040204" pitchFamily="34" charset="0"/>
                <a:ea typeface="Verdana" panose="020B0604030504040204" pitchFamily="34" charset="0"/>
                <a:cs typeface="Times New Roman" panose="02020603050405020304" pitchFamily="18" charset="0"/>
              </a:rPr>
              <a:t>18.000 €</a:t>
            </a:r>
            <a:r>
              <a:rPr lang="el-GR" sz="1400" dirty="0">
                <a:solidFill>
                  <a:schemeClr val="accent2">
                    <a:lumMod val="75000"/>
                  </a:schemeClr>
                </a:solidFill>
                <a:latin typeface="Verdana" panose="020B0604030504040204" pitchFamily="34" charset="0"/>
                <a:ea typeface="Verdana" panose="020B0604030504040204" pitchFamily="34" charset="0"/>
                <a:cs typeface="Times New Roman" panose="02020603050405020304" pitchFamily="18" charset="0"/>
              </a:rPr>
              <a:t> </a:t>
            </a:r>
            <a:r>
              <a:rPr lang="el-GR" sz="14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ανά επιχείρηση (διακριτό ΑΦΜ). </a:t>
            </a:r>
          </a:p>
          <a:p>
            <a:pPr algn="just">
              <a:lnSpc>
                <a:spcPct val="100000"/>
              </a:lnSpc>
              <a:spcBef>
                <a:spcPts val="0"/>
              </a:spcBef>
              <a:spcAft>
                <a:spcPts val="600"/>
              </a:spcAft>
            </a:pPr>
            <a:r>
              <a:rPr lang="el-GR" sz="14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Οι επιχειρήσεις που συστάθηκαν εντός του 2021, ανεξάρτητα εάν είχαν έσοδα από επιχειρηματική δραστηριότητα ή όχι, δύναται να λαμβάνουν </a:t>
            </a:r>
            <a:r>
              <a:rPr lang="el-GR" sz="1400" dirty="0" err="1">
                <a:solidFill>
                  <a:srgbClr val="5F5F5F"/>
                </a:solidFill>
                <a:latin typeface="Verdana" panose="020B0604030504040204" pitchFamily="34" charset="0"/>
                <a:ea typeface="Verdana" panose="020B0604030504040204" pitchFamily="34" charset="0"/>
                <a:cs typeface="Times New Roman" panose="02020603050405020304" pitchFamily="18" charset="0"/>
              </a:rPr>
              <a:t>κατ</a:t>
            </a:r>
            <a:r>
              <a:rPr lang="el-GR" sz="14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αποκοπή ποσό ύψους </a:t>
            </a:r>
            <a:r>
              <a:rPr lang="el-GR" sz="1400" b="1" dirty="0">
                <a:solidFill>
                  <a:schemeClr val="accent2">
                    <a:lumMod val="75000"/>
                  </a:schemeClr>
                </a:solidFill>
                <a:latin typeface="Verdana" panose="020B0604030504040204" pitchFamily="34" charset="0"/>
                <a:ea typeface="Verdana" panose="020B0604030504040204" pitchFamily="34" charset="0"/>
                <a:cs typeface="Times New Roman" panose="02020603050405020304" pitchFamily="18" charset="0"/>
              </a:rPr>
              <a:t>2.000 €</a:t>
            </a:r>
            <a:r>
              <a:rPr lang="el-GR" sz="1400" dirty="0">
                <a:solidFill>
                  <a:schemeClr val="accent2">
                    <a:lumMod val="75000"/>
                  </a:schemeClr>
                </a:solidFill>
                <a:latin typeface="Verdana" panose="020B0604030504040204" pitchFamily="34" charset="0"/>
                <a:ea typeface="Verdana" panose="020B0604030504040204" pitchFamily="34" charset="0"/>
                <a:cs typeface="Times New Roman" panose="02020603050405020304" pitchFamily="18" charset="0"/>
              </a:rPr>
              <a:t>.</a:t>
            </a:r>
            <a:endParaRPr lang="en-US" sz="1400" dirty="0">
              <a:solidFill>
                <a:schemeClr val="accent2">
                  <a:lumMod val="75000"/>
                </a:schemeClr>
              </a:solidFill>
              <a:latin typeface="Verdana" panose="020B0604030504040204" pitchFamily="34" charset="0"/>
              <a:ea typeface="Verdana" panose="020B0604030504040204" pitchFamily="34" charset="0"/>
              <a:cs typeface="Times New Roman" panose="02020603050405020304" pitchFamily="18" charset="0"/>
            </a:endParaRPr>
          </a:p>
          <a:p>
            <a:pPr marL="0" indent="0">
              <a:buNone/>
            </a:pPr>
            <a:endParaRPr lang="en-US" sz="14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pPr marL="0" indent="0" algn="just">
              <a:buNone/>
            </a:pPr>
            <a:endParaRPr lang="en-US"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790120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C91AE-E4B5-44AA-96EF-44299841FE68}"/>
              </a:ext>
            </a:extLst>
          </p:cNvPr>
          <p:cNvSpPr>
            <a:spLocks noGrp="1"/>
          </p:cNvSpPr>
          <p:nvPr>
            <p:ph type="title"/>
          </p:nvPr>
        </p:nvSpPr>
        <p:spPr>
          <a:xfrm>
            <a:off x="478173" y="409752"/>
            <a:ext cx="7886700" cy="824768"/>
          </a:xfrm>
        </p:spPr>
        <p:txBody>
          <a:bodyPr anchor="t">
            <a:normAutofit fontScale="90000"/>
          </a:bodyPr>
          <a:lstStyle/>
          <a:p>
            <a:r>
              <a:rPr lang="el-GR" sz="2700" b="1" dirty="0">
                <a:solidFill>
                  <a:srgbClr val="5F5F5F"/>
                </a:solidFill>
                <a:latin typeface="Verdana" panose="020B0604030504040204" pitchFamily="34" charset="0"/>
                <a:ea typeface="Verdana" panose="020B0604030504040204" pitchFamily="34" charset="0"/>
                <a:cs typeface="Verdana" panose="020B0604030504040204" pitchFamily="34" charset="0"/>
              </a:rPr>
              <a:t>7. Μη Επιλέξιμοι Τομείς Δραστηριότητας</a:t>
            </a:r>
            <a:br>
              <a:rPr lang="el-GR" sz="2700" b="1" dirty="0">
                <a:solidFill>
                  <a:srgbClr val="5F5F5F"/>
                </a:solidFill>
                <a:latin typeface="Verdana" panose="020B0604030504040204" pitchFamily="34" charset="0"/>
                <a:ea typeface="Verdana" panose="020B0604030504040204" pitchFamily="34" charset="0"/>
                <a:cs typeface="Verdana" panose="020B0604030504040204" pitchFamily="34" charset="0"/>
              </a:rPr>
            </a:br>
            <a:br>
              <a:rPr lang="el-GR" sz="2700" b="1" dirty="0">
                <a:solidFill>
                  <a:srgbClr val="5F5F5F"/>
                </a:solidFill>
                <a:latin typeface="Verdana" panose="020B0604030504040204" pitchFamily="34" charset="0"/>
                <a:ea typeface="Verdana" panose="020B0604030504040204" pitchFamily="34" charset="0"/>
                <a:cs typeface="Verdana" panose="020B0604030504040204" pitchFamily="34" charset="0"/>
              </a:rPr>
            </a:br>
            <a:endParaRPr lang="en-US" sz="2700" b="1" dirty="0">
              <a:solidFill>
                <a:srgbClr val="5F5F5F"/>
              </a:solidFill>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0E39D02F-FD7E-4042-89D4-EBFC69FD6512}"/>
              </a:ext>
            </a:extLst>
          </p:cNvPr>
          <p:cNvSpPr>
            <a:spLocks noGrp="1"/>
          </p:cNvSpPr>
          <p:nvPr>
            <p:ph idx="1"/>
          </p:nvPr>
        </p:nvSpPr>
        <p:spPr>
          <a:xfrm>
            <a:off x="478173" y="883293"/>
            <a:ext cx="8221736" cy="5363683"/>
          </a:xfrm>
        </p:spPr>
        <p:txBody>
          <a:bodyPr anchor="t">
            <a:normAutofit/>
          </a:bodyPr>
          <a:lstStyle/>
          <a:p>
            <a:pPr marL="0" indent="0">
              <a:lnSpc>
                <a:spcPct val="100000"/>
              </a:lnSpc>
              <a:buNone/>
            </a:pPr>
            <a:r>
              <a:rPr lang="el-GR" sz="2200" b="1" dirty="0">
                <a:solidFill>
                  <a:srgbClr val="5F5F5F"/>
                </a:solidFill>
                <a:latin typeface="Verdana" panose="020B0604030504040204" pitchFamily="34" charset="0"/>
                <a:ea typeface="Verdana" panose="020B0604030504040204" pitchFamily="34" charset="0"/>
                <a:cs typeface="Times New Roman" panose="02020603050405020304" pitchFamily="18" charset="0"/>
              </a:rPr>
              <a:t> </a:t>
            </a:r>
            <a:endParaRPr lang="el-GR" sz="22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marL="0" indent="0">
              <a:lnSpc>
                <a:spcPct val="100000"/>
              </a:lnSpc>
              <a:buNone/>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Οι ΜΗ επιλέξιμοι ΚΑΔ (κύριοι ΚΑΔ ή ΚΑΔ με τα μεγαλύτερα έσοδα σύμφωνα με το φορολογικό έντυπο Ε3 του φορολογικού έτους 2019 που υποβλήθηκε το έτος 2020) στους οποίους δεν θα πρέπει να δραστηριοποιούνται οι δυνητικά ωφελούμενες επιχειρήσεις αναφέρονται στο ΠΑΡΑΡΤΗΜΑ VIII: MH ΕΠΙΛΕΞΙΜΕΣ ΔΡΑΣΤΗΡΙΟΤΗΤΕΣ (ΚΑΔ) της Αναλυτικής Πρόσκλησης.</a:t>
            </a:r>
          </a:p>
          <a:p>
            <a:pPr marL="0" indent="0" algn="just">
              <a:lnSpc>
                <a:spcPct val="100000"/>
              </a:lnSpc>
              <a:buNone/>
            </a:pPr>
            <a:endParaRPr lang="en-US" sz="3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900089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C91AE-E4B5-44AA-96EF-44299841FE68}"/>
              </a:ext>
            </a:extLst>
          </p:cNvPr>
          <p:cNvSpPr>
            <a:spLocks noGrp="1"/>
          </p:cNvSpPr>
          <p:nvPr>
            <p:ph type="title"/>
          </p:nvPr>
        </p:nvSpPr>
        <p:spPr>
          <a:xfrm>
            <a:off x="689035" y="653422"/>
            <a:ext cx="7886700" cy="670412"/>
          </a:xfrm>
        </p:spPr>
        <p:txBody>
          <a:bodyPr anchor="t">
            <a:noAutofit/>
          </a:bodyPr>
          <a:lstStyle/>
          <a:p>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8. Επιλέξιμ</a:t>
            </a:r>
            <a:r>
              <a:rPr lang="el-GR" sz="2400" b="1" dirty="0">
                <a:solidFill>
                  <a:srgbClr val="5F5F5F"/>
                </a:solidFill>
                <a:latin typeface="Verdana" panose="020B0604030504040204" pitchFamily="34" charset="0"/>
                <a:ea typeface="Verdana" panose="020B0604030504040204" pitchFamily="34" charset="0"/>
              </a:rPr>
              <a:t>ε</a:t>
            </a:r>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ς Δαπάνες</a:t>
            </a:r>
            <a:b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br>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 </a:t>
            </a:r>
            <a:b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br>
            <a:br>
              <a:rPr lang="el-GR" sz="2400" b="1" dirty="0">
                <a:solidFill>
                  <a:srgbClr val="FF0000"/>
                </a:solidFill>
                <a:latin typeface="Verdana" panose="020B0604030504040204" pitchFamily="34" charset="0"/>
                <a:ea typeface="Verdana" panose="020B0604030504040204" pitchFamily="34" charset="0"/>
                <a:cs typeface="Times New Roman" panose="02020603050405020304" pitchFamily="18" charset="0"/>
              </a:rPr>
            </a:br>
            <a:b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br>
            <a:br>
              <a:rPr lang="en-US" sz="2400" dirty="0">
                <a:latin typeface="Verdana" panose="020B0604030504040204" pitchFamily="34" charset="0"/>
                <a:ea typeface="Verdana" panose="020B0604030504040204" pitchFamily="34" charset="0"/>
                <a:cs typeface="Times New Roman" panose="02020603050405020304" pitchFamily="18" charset="0"/>
              </a:rPr>
            </a:br>
            <a:br>
              <a:rPr lang="el-GR" sz="2400" dirty="0">
                <a:latin typeface="Verdana" panose="020B0604030504040204" pitchFamily="34" charset="0"/>
                <a:ea typeface="Verdana" panose="020B0604030504040204" pitchFamily="34" charset="0"/>
                <a:cs typeface="Times New Roman" panose="02020603050405020304" pitchFamily="18" charset="0"/>
              </a:rPr>
            </a:br>
            <a:br>
              <a:rPr lang="el-GR" sz="2400" dirty="0">
                <a:latin typeface="Verdana" panose="020B0604030504040204" pitchFamily="34" charset="0"/>
                <a:ea typeface="Verdana" panose="020B0604030504040204" pitchFamily="34" charset="0"/>
                <a:cs typeface="Times New Roman" panose="02020603050405020304" pitchFamily="18" charset="0"/>
              </a:rPr>
            </a:br>
            <a:b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br>
            <a:endParaRPr lang="en-US" sz="2400" b="1" dirty="0">
              <a:solidFill>
                <a:srgbClr val="5F5F5F"/>
              </a:solidFill>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0E39D02F-FD7E-4042-89D4-EBFC69FD6512}"/>
              </a:ext>
            </a:extLst>
          </p:cNvPr>
          <p:cNvSpPr>
            <a:spLocks noGrp="1"/>
          </p:cNvSpPr>
          <p:nvPr>
            <p:ph idx="1"/>
          </p:nvPr>
        </p:nvSpPr>
        <p:spPr>
          <a:xfrm>
            <a:off x="689035" y="1178301"/>
            <a:ext cx="7886700" cy="4351338"/>
          </a:xfrm>
        </p:spPr>
        <p:txBody>
          <a:bodyPr anchor="t">
            <a:normAutofit fontScale="92500" lnSpcReduction="20000"/>
          </a:bodyPr>
          <a:lstStyle/>
          <a:p>
            <a:pPr marL="0" indent="0" algn="just">
              <a:lnSpc>
                <a:spcPct val="115000"/>
              </a:lnSpc>
              <a:spcBef>
                <a:spcPts val="0"/>
              </a:spcBef>
              <a:spcAft>
                <a:spcPts val="600"/>
              </a:spcAft>
              <a:buNone/>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Ενδεικτικές λειτουργικές δαπάνες που είναι επιλέξιμες για τη Δράση, στο πλαίσιο εφαρμογής επιλογής απλοποιημένου κόστους και υπολογισμού </a:t>
            </a:r>
            <a:r>
              <a:rPr lang="el-GR" sz="1600" dirty="0" err="1">
                <a:solidFill>
                  <a:srgbClr val="5F5F5F"/>
                </a:solidFill>
                <a:latin typeface="Verdana" panose="020B0604030504040204" pitchFamily="34" charset="0"/>
                <a:ea typeface="Verdana" panose="020B0604030504040204" pitchFamily="34" charset="0"/>
                <a:cs typeface="Times New Roman" panose="02020603050405020304" pitchFamily="18" charset="0"/>
              </a:rPr>
              <a:t>κατ</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αποκοπή ποσού, μπορούν να είναι οι ακόλουθες:</a:t>
            </a:r>
          </a:p>
          <a:p>
            <a:pPr marL="0" indent="0" algn="just">
              <a:lnSpc>
                <a:spcPct val="115000"/>
              </a:lnSpc>
              <a:spcBef>
                <a:spcPts val="0"/>
              </a:spcBef>
              <a:spcAft>
                <a:spcPts val="600"/>
              </a:spcAft>
              <a:buNone/>
            </a:pPr>
            <a:endPar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algn="just">
              <a:lnSpc>
                <a:spcPct val="115000"/>
              </a:lnSpc>
              <a:spcBef>
                <a:spcPts val="0"/>
              </a:spcBef>
              <a:spcAft>
                <a:spcPts val="600"/>
              </a:spcAft>
              <a:buClr>
                <a:srgbClr val="FF9900"/>
              </a:buClr>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ενοίκια επαγγελματικού χώρου,</a:t>
            </a:r>
          </a:p>
          <a:p>
            <a:pPr algn="just">
              <a:lnSpc>
                <a:spcPct val="115000"/>
              </a:lnSpc>
              <a:spcBef>
                <a:spcPts val="0"/>
              </a:spcBef>
              <a:spcAft>
                <a:spcPts val="600"/>
              </a:spcAft>
              <a:buClr>
                <a:srgbClr val="FF9900"/>
              </a:buClr>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δαπάνες ενέργειας, σταθερής και κινητής επαγγελματικής τηλεφωνίας, ύδρευσης, θέρμανσης, </a:t>
            </a:r>
            <a:r>
              <a:rPr lang="el-GR" sz="1600" dirty="0" err="1">
                <a:solidFill>
                  <a:srgbClr val="5F5F5F"/>
                </a:solidFill>
                <a:latin typeface="Verdana" panose="020B0604030504040204" pitchFamily="34" charset="0"/>
                <a:ea typeface="Verdana" panose="020B0604030504040204" pitchFamily="34" charset="0"/>
                <a:cs typeface="Times New Roman" panose="02020603050405020304" pitchFamily="18" charset="0"/>
              </a:rPr>
              <a:t>κλπ</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a:t>
            </a:r>
          </a:p>
          <a:p>
            <a:pPr algn="just">
              <a:lnSpc>
                <a:spcPct val="115000"/>
              </a:lnSpc>
              <a:spcBef>
                <a:spcPts val="0"/>
              </a:spcBef>
              <a:spcAft>
                <a:spcPts val="600"/>
              </a:spcAft>
              <a:buClr>
                <a:srgbClr val="FF9900"/>
              </a:buClr>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δαπάνες για αμοιβές τρίτων (νομική, συμβουλευτική, λογιστική υποστήριξη, </a:t>
            </a:r>
            <a:r>
              <a:rPr lang="el-GR" sz="1600" dirty="0" err="1">
                <a:solidFill>
                  <a:srgbClr val="5F5F5F"/>
                </a:solidFill>
                <a:latin typeface="Verdana" panose="020B0604030504040204" pitchFamily="34" charset="0"/>
                <a:ea typeface="Verdana" panose="020B0604030504040204" pitchFamily="34" charset="0"/>
                <a:cs typeface="Times New Roman" panose="02020603050405020304" pitchFamily="18" charset="0"/>
              </a:rPr>
              <a:t>κλπ</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a:t>
            </a:r>
          </a:p>
          <a:p>
            <a:pPr algn="just">
              <a:lnSpc>
                <a:spcPct val="115000"/>
              </a:lnSpc>
              <a:spcBef>
                <a:spcPts val="0"/>
              </a:spcBef>
              <a:spcAft>
                <a:spcPts val="600"/>
              </a:spcAft>
              <a:buClr>
                <a:srgbClr val="FF9900"/>
              </a:buClr>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δαπάνες προβολής και δικτύωσης (σχεδιασμός και εκτύπωση διαφημιστικών εντύπων, αφισών, διαφημιστικές καταχωρήσεις, έξοδα συμμετοχής σε επαγγελματικές εκθέσεις, εταιρική ιστοσελίδα/Δημιουργία ή/και Αναβάθμιση, κλπ.),</a:t>
            </a:r>
          </a:p>
          <a:p>
            <a:pPr algn="just">
              <a:lnSpc>
                <a:spcPct val="115000"/>
              </a:lnSpc>
              <a:spcBef>
                <a:spcPts val="0"/>
              </a:spcBef>
              <a:spcAft>
                <a:spcPts val="600"/>
              </a:spcAft>
              <a:buClr>
                <a:srgbClr val="FF9900"/>
              </a:buClr>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δαπάνες προμήθειας αναλώσιμων υλικών,</a:t>
            </a:r>
          </a:p>
          <a:p>
            <a:pPr algn="just">
              <a:lnSpc>
                <a:spcPct val="115000"/>
              </a:lnSpc>
              <a:spcBef>
                <a:spcPts val="0"/>
              </a:spcBef>
              <a:spcAft>
                <a:spcPts val="600"/>
              </a:spcAft>
              <a:buClr>
                <a:srgbClr val="FF9900"/>
              </a:buClr>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αποσβέσεις παγίου εξοπλισμού (ενσώματου και άυλου),</a:t>
            </a:r>
          </a:p>
          <a:p>
            <a:pPr algn="just">
              <a:lnSpc>
                <a:spcPct val="115000"/>
              </a:lnSpc>
              <a:spcBef>
                <a:spcPts val="0"/>
              </a:spcBef>
              <a:spcAft>
                <a:spcPts val="600"/>
              </a:spcAft>
              <a:buClr>
                <a:srgbClr val="FF9900"/>
              </a:buClr>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μισθολογικό κόστος προσωπικού της επιχείρησης.</a:t>
            </a:r>
            <a:endParaRPr lang="el-GR" sz="1400" b="1" dirty="0">
              <a:solidFill>
                <a:srgbClr val="FF0000"/>
              </a:solidFill>
              <a:latin typeface="Verdana" panose="020B0604030504040204" pitchFamily="34" charset="0"/>
              <a:ea typeface="Verdana" panose="020B0604030504040204" pitchFamily="34" charset="0"/>
              <a:cs typeface="Times New Roman" panose="02020603050405020304" pitchFamily="18" charset="0"/>
            </a:endParaRPr>
          </a:p>
          <a:p>
            <a:pPr indent="0" algn="just">
              <a:lnSpc>
                <a:spcPts val="1125"/>
              </a:lnSpc>
              <a:spcBef>
                <a:spcPts val="0"/>
              </a:spcBef>
              <a:spcAft>
                <a:spcPts val="450"/>
              </a:spcAft>
              <a:buNone/>
            </a:pPr>
            <a:endParaRPr lang="en-US" sz="1400" b="1" dirty="0">
              <a:solidFill>
                <a:srgbClr val="FF0000"/>
              </a:solidFill>
              <a:latin typeface="Verdana" panose="020B0604030504040204" pitchFamily="34" charset="0"/>
              <a:ea typeface="Verdana" panose="020B0604030504040204" pitchFamily="34" charset="0"/>
              <a:cs typeface="Times New Roman" panose="02020603050405020304" pitchFamily="18" charset="0"/>
            </a:endParaRPr>
          </a:p>
          <a:p>
            <a:pPr indent="0" algn="just">
              <a:lnSpc>
                <a:spcPts val="1125"/>
              </a:lnSpc>
              <a:spcBef>
                <a:spcPts val="0"/>
              </a:spcBef>
              <a:spcAft>
                <a:spcPts val="450"/>
              </a:spcAft>
              <a:buNone/>
            </a:pPr>
            <a:endParaRPr lang="en-US" sz="1400" dirty="0">
              <a:latin typeface="Verdana" panose="020B0604030504040204" pitchFamily="34" charset="0"/>
              <a:ea typeface="Verdana" panose="020B0604030504040204" pitchFamily="34" charset="0"/>
              <a:cs typeface="Times New Roman" panose="02020603050405020304" pitchFamily="18" charset="0"/>
            </a:endParaRPr>
          </a:p>
          <a:p>
            <a:endParaRPr lang="en-US" sz="1600" b="1"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endParaRPr lang="en-US" sz="14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endParaRPr lang="en-US" sz="1600" dirty="0">
              <a:solidFill>
                <a:srgbClr val="5F5F5F"/>
              </a:solidFill>
              <a:latin typeface="Verdana" panose="020B0604030504040204" pitchFamily="34" charset="0"/>
              <a:ea typeface="Verdana" panose="020B0604030504040204" pitchFamily="34" charset="0"/>
              <a:cs typeface="Verdana" panose="020B0604030504040204" pitchFamily="34" charset="0"/>
            </a:endParaRPr>
          </a:p>
          <a:p>
            <a:pPr marL="0" indent="0" algn="just">
              <a:buNone/>
            </a:pPr>
            <a:endParaRPr lang="en-US"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102482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C91AE-E4B5-44AA-96EF-44299841FE68}"/>
              </a:ext>
            </a:extLst>
          </p:cNvPr>
          <p:cNvSpPr>
            <a:spLocks noGrp="1"/>
          </p:cNvSpPr>
          <p:nvPr>
            <p:ph type="title"/>
          </p:nvPr>
        </p:nvSpPr>
        <p:spPr>
          <a:xfrm>
            <a:off x="673681" y="612478"/>
            <a:ext cx="7886700" cy="916072"/>
          </a:xfrm>
        </p:spPr>
        <p:txBody>
          <a:bodyPr anchor="t">
            <a:noAutofit/>
          </a:bodyPr>
          <a:lstStyle/>
          <a:p>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9. Χρονοδιάγραμμα Υλοποίησης </a:t>
            </a:r>
            <a:b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br>
            <a:br>
              <a:rPr lang="el-GR" sz="2400" b="1" dirty="0">
                <a:solidFill>
                  <a:srgbClr val="FF0000"/>
                </a:solidFill>
                <a:latin typeface="Verdana" panose="020B0604030504040204" pitchFamily="34" charset="0"/>
                <a:ea typeface="Verdana" panose="020B0604030504040204" pitchFamily="34" charset="0"/>
                <a:cs typeface="Times New Roman" panose="02020603050405020304" pitchFamily="18" charset="0"/>
              </a:rPr>
            </a:br>
            <a:b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br>
            <a:br>
              <a:rPr lang="en-US" sz="2400" dirty="0">
                <a:latin typeface="Verdana" panose="020B0604030504040204" pitchFamily="34" charset="0"/>
                <a:ea typeface="Verdana" panose="020B0604030504040204" pitchFamily="34" charset="0"/>
                <a:cs typeface="Times New Roman" panose="02020603050405020304" pitchFamily="18" charset="0"/>
              </a:rPr>
            </a:br>
            <a:br>
              <a:rPr lang="en-US" sz="2000" dirty="0">
                <a:solidFill>
                  <a:srgbClr val="5F5F5F"/>
                </a:solidFill>
                <a:latin typeface="Verdana" panose="020B0604030504040204" pitchFamily="34" charset="0"/>
                <a:ea typeface="Verdana" panose="020B0604030504040204" pitchFamily="34" charset="0"/>
                <a:cs typeface="Times New Roman" panose="02020603050405020304" pitchFamily="18" charset="0"/>
              </a:rPr>
            </a:br>
            <a:br>
              <a:rPr lang="el-GR" sz="2000" dirty="0">
                <a:solidFill>
                  <a:srgbClr val="383D6A"/>
                </a:solidFill>
                <a:latin typeface="Verdana" panose="020B0604030504040204" pitchFamily="34" charset="0"/>
                <a:ea typeface="Verdana" panose="020B0604030504040204" pitchFamily="34" charset="0"/>
                <a:cs typeface="Times New Roman" panose="02020603050405020304" pitchFamily="18" charset="0"/>
              </a:rPr>
            </a:br>
            <a:br>
              <a:rPr lang="el-GR" sz="2400" dirty="0">
                <a:latin typeface="Verdana" panose="020B0604030504040204" pitchFamily="34" charset="0"/>
                <a:ea typeface="Verdana" panose="020B0604030504040204" pitchFamily="34" charset="0"/>
                <a:cs typeface="Times New Roman" panose="02020603050405020304" pitchFamily="18" charset="0"/>
              </a:rPr>
            </a:br>
            <a:br>
              <a:rPr lang="el-GR" sz="2400" dirty="0">
                <a:latin typeface="Verdana" panose="020B0604030504040204" pitchFamily="34" charset="0"/>
                <a:ea typeface="Verdana" panose="020B0604030504040204" pitchFamily="34" charset="0"/>
                <a:cs typeface="Times New Roman" panose="02020603050405020304" pitchFamily="18" charset="0"/>
              </a:rPr>
            </a:br>
            <a:b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br>
            <a:endParaRPr lang="en-US" sz="2400" b="1" dirty="0">
              <a:solidFill>
                <a:srgbClr val="5F5F5F"/>
              </a:solidFill>
              <a:latin typeface="Verdana" panose="020B0604030504040204" pitchFamily="34" charset="0"/>
              <a:ea typeface="Verdana" panose="020B0604030504040204" pitchFamily="34" charset="0"/>
            </a:endParaRPr>
          </a:p>
        </p:txBody>
      </p:sp>
      <p:sp>
        <p:nvSpPr>
          <p:cNvPr id="5" name="TextBox 4"/>
          <p:cNvSpPr txBox="1"/>
          <p:nvPr/>
        </p:nvSpPr>
        <p:spPr>
          <a:xfrm>
            <a:off x="673681" y="1528550"/>
            <a:ext cx="8299403" cy="1698285"/>
          </a:xfrm>
          <a:prstGeom prst="rect">
            <a:avLst/>
          </a:prstGeom>
          <a:noFill/>
        </p:spPr>
        <p:txBody>
          <a:bodyPr wrap="square" rtlCol="0">
            <a:spAutoFit/>
          </a:bodyPr>
          <a:lstStyle/>
          <a:p>
            <a:pPr>
              <a:lnSpc>
                <a:spcPct val="150000"/>
              </a:lnSpc>
            </a:pPr>
            <a:r>
              <a:rPr lang="el-GR" dirty="0">
                <a:solidFill>
                  <a:srgbClr val="5F5F5F"/>
                </a:solidFill>
                <a:latin typeface="Verdana" panose="020B0604030504040204" pitchFamily="34" charset="0"/>
                <a:ea typeface="Verdana" panose="020B0604030504040204" pitchFamily="34" charset="0"/>
                <a:cs typeface="Times New Roman" panose="02020603050405020304" pitchFamily="18" charset="0"/>
              </a:rPr>
              <a:t>Η καταβληθείσα δημόσια χρηματοδότηση με τη μορφή κατ’ αποκοπή ποσού, προορίζεται για την κάλυψη μελλοντικών επιλέξιμων λειτουργικών δαπανών και ειδικότερα για περίοδο </a:t>
            </a:r>
            <a:r>
              <a:rPr lang="el-GR" dirty="0">
                <a:solidFill>
                  <a:schemeClr val="accent2">
                    <a:lumMod val="75000"/>
                  </a:schemeClr>
                </a:solidFill>
                <a:latin typeface="Verdana" panose="020B0604030504040204" pitchFamily="34" charset="0"/>
                <a:ea typeface="Verdana" panose="020B0604030504040204" pitchFamily="34" charset="0"/>
                <a:cs typeface="Times New Roman" panose="02020603050405020304" pitchFamily="18" charset="0"/>
              </a:rPr>
              <a:t>έξι (6) μηνών </a:t>
            </a:r>
            <a:r>
              <a:rPr lang="el-GR" dirty="0">
                <a:solidFill>
                  <a:srgbClr val="5F5F5F"/>
                </a:solidFill>
                <a:latin typeface="Verdana" panose="020B0604030504040204" pitchFamily="34" charset="0"/>
                <a:ea typeface="Verdana" panose="020B0604030504040204" pitchFamily="34" charset="0"/>
                <a:cs typeface="Times New Roman" panose="02020603050405020304" pitchFamily="18" charset="0"/>
              </a:rPr>
              <a:t>από την ημερομηνία ένταξης της επιχείρησης.</a:t>
            </a:r>
          </a:p>
        </p:txBody>
      </p:sp>
    </p:spTree>
    <p:extLst>
      <p:ext uri="{BB962C8B-B14F-4D97-AF65-F5344CB8AC3E}">
        <p14:creationId xmlns:p14="http://schemas.microsoft.com/office/powerpoint/2010/main" val="2087618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FE0C91AE-E4B5-44AA-96EF-44299841FE68}"/>
              </a:ext>
            </a:extLst>
          </p:cNvPr>
          <p:cNvSpPr>
            <a:spLocks noGrp="1"/>
          </p:cNvSpPr>
          <p:nvPr>
            <p:ph type="title"/>
          </p:nvPr>
        </p:nvSpPr>
        <p:spPr>
          <a:xfrm>
            <a:off x="798218" y="626128"/>
            <a:ext cx="7886700" cy="670412"/>
          </a:xfrm>
        </p:spPr>
        <p:txBody>
          <a:bodyPr anchor="t">
            <a:noAutofit/>
          </a:bodyPr>
          <a:lstStyle/>
          <a:p>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10. Υλοποίηση - Δαπάνες</a:t>
            </a:r>
            <a:b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br>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 </a:t>
            </a:r>
            <a:b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br>
            <a:br>
              <a:rPr lang="el-GR" sz="2400" b="1" dirty="0">
                <a:solidFill>
                  <a:srgbClr val="FF0000"/>
                </a:solidFill>
                <a:latin typeface="Verdana" panose="020B0604030504040204" pitchFamily="34" charset="0"/>
                <a:ea typeface="Verdana" panose="020B0604030504040204" pitchFamily="34" charset="0"/>
                <a:cs typeface="Times New Roman" panose="02020603050405020304" pitchFamily="18" charset="0"/>
              </a:rPr>
            </a:br>
            <a:b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br>
            <a:br>
              <a:rPr lang="en-US" sz="2400" dirty="0">
                <a:latin typeface="Verdana" panose="020B0604030504040204" pitchFamily="34" charset="0"/>
                <a:ea typeface="Verdana" panose="020B0604030504040204" pitchFamily="34" charset="0"/>
                <a:cs typeface="Times New Roman" panose="02020603050405020304" pitchFamily="18" charset="0"/>
              </a:rPr>
            </a:br>
            <a:br>
              <a:rPr lang="el-GR" sz="2400" dirty="0">
                <a:latin typeface="Verdana" panose="020B0604030504040204" pitchFamily="34" charset="0"/>
                <a:ea typeface="Verdana" panose="020B0604030504040204" pitchFamily="34" charset="0"/>
                <a:cs typeface="Times New Roman" panose="02020603050405020304" pitchFamily="18" charset="0"/>
              </a:rPr>
            </a:br>
            <a:br>
              <a:rPr lang="el-GR" sz="2400" dirty="0">
                <a:latin typeface="Verdana" panose="020B0604030504040204" pitchFamily="34" charset="0"/>
                <a:ea typeface="Verdana" panose="020B0604030504040204" pitchFamily="34" charset="0"/>
                <a:cs typeface="Times New Roman" panose="02020603050405020304" pitchFamily="18" charset="0"/>
              </a:rPr>
            </a:br>
            <a:b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br>
            <a:endParaRPr lang="en-US" sz="2400" b="1" dirty="0">
              <a:solidFill>
                <a:srgbClr val="5F5F5F"/>
              </a:solidFill>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0E39D02F-FD7E-4042-89D4-EBFC69FD6512}"/>
              </a:ext>
            </a:extLst>
          </p:cNvPr>
          <p:cNvSpPr>
            <a:spLocks noGrp="1"/>
          </p:cNvSpPr>
          <p:nvPr>
            <p:ph idx="1"/>
          </p:nvPr>
        </p:nvSpPr>
        <p:spPr>
          <a:xfrm>
            <a:off x="648092" y="1296540"/>
            <a:ext cx="7886700" cy="4351338"/>
          </a:xfrm>
        </p:spPr>
        <p:txBody>
          <a:bodyPr anchor="t">
            <a:noAutofit/>
          </a:bodyPr>
          <a:lstStyle/>
          <a:p>
            <a:pPr marL="0" indent="0" algn="just">
              <a:lnSpc>
                <a:spcPct val="115000"/>
              </a:lnSpc>
              <a:spcBef>
                <a:spcPts val="0"/>
              </a:spcBef>
              <a:spcAft>
                <a:spcPts val="600"/>
              </a:spcAft>
              <a:buNone/>
            </a:pPr>
            <a:r>
              <a:rPr lang="el-GR" sz="2000" b="1" dirty="0">
                <a:solidFill>
                  <a:schemeClr val="accent2">
                    <a:lumMod val="75000"/>
                  </a:schemeClr>
                </a:solidFill>
                <a:latin typeface="Verdana" panose="020B0604030504040204" pitchFamily="34" charset="0"/>
                <a:ea typeface="Verdana" panose="020B0604030504040204" pitchFamily="34" charset="0"/>
                <a:cs typeface="Times New Roman" panose="02020603050405020304" pitchFamily="18" charset="0"/>
              </a:rPr>
              <a:t>Επισημάνσεις</a:t>
            </a:r>
            <a:r>
              <a:rPr lang="el-GR" sz="2000" b="1" dirty="0">
                <a:solidFill>
                  <a:srgbClr val="000099"/>
                </a:solidFill>
                <a:latin typeface="Verdana" panose="020B0604030504040204" pitchFamily="34" charset="0"/>
                <a:ea typeface="Verdana" panose="020B0604030504040204" pitchFamily="34" charset="0"/>
                <a:cs typeface="Times New Roman" panose="02020603050405020304" pitchFamily="18" charset="0"/>
              </a:rPr>
              <a:t> </a:t>
            </a:r>
          </a:p>
          <a:p>
            <a:pPr marL="0" indent="0" algn="just">
              <a:lnSpc>
                <a:spcPct val="115000"/>
              </a:lnSpc>
              <a:spcBef>
                <a:spcPts val="0"/>
              </a:spcBef>
              <a:spcAft>
                <a:spcPts val="600"/>
              </a:spcAft>
              <a:buNone/>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Το </a:t>
            </a:r>
            <a:r>
              <a:rPr lang="el-GR" sz="1600" dirty="0" err="1">
                <a:solidFill>
                  <a:srgbClr val="5F5F5F"/>
                </a:solidFill>
                <a:latin typeface="Verdana" panose="020B0604030504040204" pitchFamily="34" charset="0"/>
                <a:ea typeface="Verdana" panose="020B0604030504040204" pitchFamily="34" charset="0"/>
                <a:cs typeface="Times New Roman" panose="02020603050405020304" pitchFamily="18" charset="0"/>
              </a:rPr>
              <a:t>κατ</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αποκοπή ποσό αποδίδεται στην ωφελούμενη επιχείρηση κατά την ένταξη της στη Δράση, υπό την προϋπόθεση ότι θα διατηρήσει την επιχειρηματική της δραστηριότητα για διάστημα έξι (6) μηνών από την απόφαση χρηματοδότησής της, χωρίς να απαιτείται επαλήθευση των πραγματικών λειτουργικών δαπανών της για το συγκεκριμένο χρονικό διάστημα. Συνεπώς </a:t>
            </a:r>
            <a:r>
              <a:rPr lang="el-GR" sz="1600" b="1" dirty="0">
                <a:solidFill>
                  <a:srgbClr val="5F5F5F"/>
                </a:solidFill>
                <a:latin typeface="Verdana" panose="020B0604030504040204" pitchFamily="34" charset="0"/>
                <a:ea typeface="Verdana" panose="020B0604030504040204" pitchFamily="34" charset="0"/>
                <a:cs typeface="Times New Roman" panose="02020603050405020304" pitchFamily="18" charset="0"/>
              </a:rPr>
              <a:t>δεν απαιτείται προσκόμιση τιμολογίων</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εξόδων και εξοφλήσεως αυτών.</a:t>
            </a:r>
          </a:p>
          <a:p>
            <a:pPr marL="0" indent="0" algn="just">
              <a:lnSpc>
                <a:spcPct val="115000"/>
              </a:lnSpc>
              <a:spcBef>
                <a:spcPts val="0"/>
              </a:spcBef>
              <a:spcAft>
                <a:spcPts val="600"/>
              </a:spcAft>
              <a:buNone/>
            </a:pPr>
            <a:endPar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marL="0" indent="0" algn="just">
              <a:lnSpc>
                <a:spcPct val="115000"/>
              </a:lnSpc>
              <a:spcBef>
                <a:spcPts val="0"/>
              </a:spcBef>
              <a:spcAft>
                <a:spcPts val="600"/>
              </a:spcAft>
              <a:buNone/>
            </a:pPr>
            <a:r>
              <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a:t>
            </a:r>
          </a:p>
          <a:p>
            <a:pPr indent="0" algn="just">
              <a:lnSpc>
                <a:spcPts val="1125"/>
              </a:lnSpc>
              <a:spcBef>
                <a:spcPts val="0"/>
              </a:spcBef>
              <a:spcAft>
                <a:spcPts val="450"/>
              </a:spcAft>
              <a:buNone/>
            </a:pPr>
            <a:endParaRPr lang="el-GR" sz="1800" b="1" dirty="0">
              <a:solidFill>
                <a:srgbClr val="FF0000"/>
              </a:solidFill>
              <a:latin typeface="Verdana" panose="020B0604030504040204" pitchFamily="34" charset="0"/>
              <a:ea typeface="Verdana" panose="020B0604030504040204" pitchFamily="34" charset="0"/>
              <a:cs typeface="Times New Roman" panose="02020603050405020304" pitchFamily="18" charset="0"/>
            </a:endParaRPr>
          </a:p>
          <a:p>
            <a:pPr indent="0" algn="just">
              <a:lnSpc>
                <a:spcPts val="1125"/>
              </a:lnSpc>
              <a:spcBef>
                <a:spcPts val="0"/>
              </a:spcBef>
              <a:spcAft>
                <a:spcPts val="450"/>
              </a:spcAft>
              <a:buNone/>
            </a:pPr>
            <a:endParaRPr lang="en-US" sz="1800" b="1" dirty="0">
              <a:solidFill>
                <a:srgbClr val="FF0000"/>
              </a:solidFill>
              <a:latin typeface="Verdana" panose="020B0604030504040204" pitchFamily="34" charset="0"/>
              <a:ea typeface="Verdana" panose="020B0604030504040204" pitchFamily="34" charset="0"/>
              <a:cs typeface="Times New Roman" panose="02020603050405020304" pitchFamily="18" charset="0"/>
            </a:endParaRPr>
          </a:p>
          <a:p>
            <a:pPr indent="0" algn="just">
              <a:lnSpc>
                <a:spcPts val="1125"/>
              </a:lnSpc>
              <a:spcBef>
                <a:spcPts val="0"/>
              </a:spcBef>
              <a:spcAft>
                <a:spcPts val="450"/>
              </a:spcAft>
              <a:buNone/>
            </a:pPr>
            <a:endParaRPr lang="en-US" sz="1800" dirty="0">
              <a:latin typeface="Verdana" panose="020B0604030504040204" pitchFamily="34" charset="0"/>
              <a:ea typeface="Verdana" panose="020B0604030504040204" pitchFamily="34" charset="0"/>
              <a:cs typeface="Times New Roman" panose="02020603050405020304" pitchFamily="18" charset="0"/>
            </a:endParaRPr>
          </a:p>
          <a:p>
            <a:endParaRPr lang="en-US" sz="2000" b="1"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endParaRPr lang="en-US"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endParaRPr lang="en-US" sz="2000" dirty="0">
              <a:solidFill>
                <a:srgbClr val="5F5F5F"/>
              </a:solidFill>
              <a:latin typeface="Verdana" panose="020B0604030504040204" pitchFamily="34" charset="0"/>
              <a:ea typeface="Verdana" panose="020B0604030504040204" pitchFamily="34" charset="0"/>
              <a:cs typeface="Verdana" panose="020B0604030504040204" pitchFamily="34" charset="0"/>
            </a:endParaRPr>
          </a:p>
          <a:p>
            <a:pPr marL="0" indent="0" algn="just">
              <a:buNone/>
            </a:pPr>
            <a:endParaRPr lang="en-US" sz="4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1674038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C91AE-E4B5-44AA-96EF-44299841FE68}"/>
              </a:ext>
            </a:extLst>
          </p:cNvPr>
          <p:cNvSpPr>
            <a:spLocks noGrp="1"/>
          </p:cNvSpPr>
          <p:nvPr>
            <p:ph type="title"/>
          </p:nvPr>
        </p:nvSpPr>
        <p:spPr>
          <a:xfrm>
            <a:off x="628650" y="550481"/>
            <a:ext cx="7886700" cy="824768"/>
          </a:xfrm>
        </p:spPr>
        <p:txBody>
          <a:bodyPr anchor="t">
            <a:noAutofit/>
          </a:bodyPr>
          <a:lstStyle/>
          <a:p>
            <a:r>
              <a:rPr lang="el-GR" sz="1800" b="1" dirty="0">
                <a:solidFill>
                  <a:srgbClr val="5F5F5F"/>
                </a:solidFill>
                <a:latin typeface="Verdana" panose="020B0604030504040204" pitchFamily="34" charset="0"/>
                <a:ea typeface="Verdana" panose="020B0604030504040204" pitchFamily="34" charset="0"/>
                <a:cs typeface="Verdana" panose="020B0604030504040204" pitchFamily="34" charset="0"/>
              </a:rPr>
              <a:t>11. Υποβολή αίτησης χρηματοδότησης </a:t>
            </a:r>
            <a:br>
              <a:rPr lang="el-GR" sz="1800" b="1" dirty="0">
                <a:solidFill>
                  <a:srgbClr val="5F5F5F"/>
                </a:solidFill>
                <a:latin typeface="Verdana" panose="020B0604030504040204" pitchFamily="34" charset="0"/>
                <a:ea typeface="Verdana" panose="020B0604030504040204" pitchFamily="34" charset="0"/>
                <a:cs typeface="Verdana" panose="020B0604030504040204" pitchFamily="34" charset="0"/>
              </a:rPr>
            </a:br>
            <a:br>
              <a:rPr lang="el-GR" sz="1800" b="1" dirty="0">
                <a:solidFill>
                  <a:srgbClr val="5F5F5F"/>
                </a:solidFill>
                <a:latin typeface="Verdana" panose="020B0604030504040204" pitchFamily="34" charset="0"/>
                <a:ea typeface="Verdana" panose="020B0604030504040204" pitchFamily="34" charset="0"/>
                <a:cs typeface="Verdana" panose="020B0604030504040204" pitchFamily="34" charset="0"/>
              </a:rPr>
            </a:br>
            <a:br>
              <a:rPr lang="en-US" sz="1800" dirty="0">
                <a:latin typeface="Verdana" panose="020B0604030504040204" pitchFamily="34" charset="0"/>
                <a:ea typeface="Verdana" panose="020B0604030504040204" pitchFamily="34" charset="0"/>
                <a:cs typeface="Times New Roman" panose="02020603050405020304" pitchFamily="18" charset="0"/>
              </a:rPr>
            </a:br>
            <a:br>
              <a:rPr lang="el-GR" sz="1800" b="1" dirty="0">
                <a:solidFill>
                  <a:srgbClr val="5F5F5F"/>
                </a:solidFill>
                <a:latin typeface="Verdana" panose="020B0604030504040204" pitchFamily="34" charset="0"/>
                <a:ea typeface="Verdana" panose="020B0604030504040204" pitchFamily="34" charset="0"/>
                <a:cs typeface="Verdana" panose="020B0604030504040204" pitchFamily="34" charset="0"/>
              </a:rPr>
            </a:br>
            <a:endParaRPr lang="en-US" sz="1800" b="1" dirty="0">
              <a:solidFill>
                <a:srgbClr val="5F5F5F"/>
              </a:solidFill>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0E39D02F-FD7E-4042-89D4-EBFC69FD6512}"/>
              </a:ext>
            </a:extLst>
          </p:cNvPr>
          <p:cNvSpPr>
            <a:spLocks noGrp="1"/>
          </p:cNvSpPr>
          <p:nvPr>
            <p:ph idx="1"/>
          </p:nvPr>
        </p:nvSpPr>
        <p:spPr>
          <a:xfrm>
            <a:off x="628650" y="815083"/>
            <a:ext cx="7886700" cy="4351338"/>
          </a:xfrm>
        </p:spPr>
        <p:txBody>
          <a:bodyPr anchor="t">
            <a:noAutofit/>
          </a:bodyPr>
          <a:lstStyle/>
          <a:p>
            <a:pPr marL="0" indent="0" algn="just">
              <a:lnSpc>
                <a:spcPct val="150000"/>
              </a:lnSpc>
              <a:spcBef>
                <a:spcPts val="0"/>
              </a:spcBef>
              <a:spcAft>
                <a:spcPts val="450"/>
              </a:spcAft>
              <a:buNone/>
            </a:pPr>
            <a:r>
              <a:rPr lang="el-GR" sz="14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Ηλεκτρονική υποβολή </a:t>
            </a:r>
          </a:p>
          <a:p>
            <a:pPr algn="just">
              <a:lnSpc>
                <a:spcPct val="150000"/>
              </a:lnSpc>
              <a:spcBef>
                <a:spcPts val="0"/>
              </a:spcBef>
              <a:spcAft>
                <a:spcPts val="450"/>
              </a:spcAft>
              <a:buFont typeface="Wingdings" panose="05000000000000000000" pitchFamily="2" charset="2"/>
              <a:buChar char="v"/>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Υποβολή στο Πληροφοριακό Σύστημα Κρατικών Ενισχύσεων </a:t>
            </a:r>
            <a:r>
              <a:rPr lang="el-GR" sz="1600" b="1" dirty="0">
                <a:solidFill>
                  <a:srgbClr val="5F5F5F"/>
                </a:solidFill>
                <a:latin typeface="Verdana" panose="020B0604030504040204" pitchFamily="34" charset="0"/>
                <a:ea typeface="Verdana" panose="020B0604030504040204" pitchFamily="34" charset="0"/>
                <a:cs typeface="Times New Roman" panose="02020603050405020304" pitchFamily="18" charset="0"/>
              </a:rPr>
              <a:t>(</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www.ependyseis.gr/mis</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a:t>
            </a: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algn="just">
              <a:lnSpc>
                <a:spcPct val="150000"/>
              </a:lnSpc>
              <a:spcBef>
                <a:spcPts val="0"/>
              </a:spcBef>
              <a:spcAft>
                <a:spcPts val="450"/>
              </a:spcAft>
              <a:buFont typeface="Wingdings" panose="05000000000000000000" pitchFamily="2" charset="2"/>
              <a:buChar char="v"/>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Την Πρόσκληση με το Υπόδειγμα  της Ηλεκτρονικής Υποβολής Αίτησης Χρηματοδότησης, όπως και όλα τα συνοδευτικά έντυπα της παρούσας πρόσκλησης, οι ενδιαφερόμενοι μπορούν να τα βρουν στους παρακάτω δικτυακούς τόπους:</a:t>
            </a: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marL="0" indent="0" algn="just">
              <a:lnSpc>
                <a:spcPct val="150000"/>
              </a:lnSpc>
              <a:spcBef>
                <a:spcPts val="0"/>
              </a:spcBef>
              <a:spcAft>
                <a:spcPts val="450"/>
              </a:spcAft>
              <a:buNone/>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ΕΥΔ ΕΠΑνΕΚ : </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hlinkClick r:id="rId3"/>
              </a:rPr>
              <a:t>www.antagonistikotita.gr</a:t>
            </a: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marL="0" indent="0" algn="just">
              <a:lnSpc>
                <a:spcPct val="150000"/>
              </a:lnSpc>
              <a:spcBef>
                <a:spcPts val="0"/>
              </a:spcBef>
              <a:spcAft>
                <a:spcPts val="450"/>
              </a:spcAft>
              <a:buNone/>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ΕΦΕΠΑΕ : </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hlinkClick r:id="rId4"/>
              </a:rPr>
              <a:t>www.efepae.gr</a:t>
            </a: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marL="0" indent="0" algn="just">
              <a:lnSpc>
                <a:spcPct val="150000"/>
              </a:lnSpc>
              <a:spcBef>
                <a:spcPts val="0"/>
              </a:spcBef>
              <a:spcAft>
                <a:spcPts val="450"/>
              </a:spcAft>
              <a:buNone/>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ΕΣΠΑ: </a:t>
            </a:r>
            <a:r>
              <a:rPr lang="en-GB" sz="1600" u="sng" dirty="0">
                <a:solidFill>
                  <a:srgbClr val="5F5F5F"/>
                </a:solidFill>
                <a:latin typeface="Verdana" panose="020B0604030504040204" pitchFamily="34" charset="0"/>
                <a:ea typeface="Verdana" panose="020B0604030504040204" pitchFamily="34" charset="0"/>
                <a:cs typeface="Times New Roman" panose="02020603050405020304" pitchFamily="18" charset="0"/>
                <a:hlinkClick r:id="rId5"/>
              </a:rPr>
              <a:t>www.espa.gr</a:t>
            </a:r>
            <a:endParaRPr lang="el-GR" sz="1600" u="sng"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marL="0" indent="0" algn="just">
              <a:lnSpc>
                <a:spcPct val="150000"/>
              </a:lnSpc>
              <a:spcBef>
                <a:spcPts val="0"/>
              </a:spcBef>
              <a:spcAft>
                <a:spcPts val="450"/>
              </a:spcAft>
              <a:buNone/>
            </a:pPr>
            <a:r>
              <a:rPr lang="el-GR" sz="1600" dirty="0">
                <a:latin typeface="Verdana" panose="020B0604030504040204" pitchFamily="34" charset="0"/>
                <a:ea typeface="Verdana" panose="020B0604030504040204" pitchFamily="34" charset="0"/>
                <a:cs typeface="Times New Roman" panose="02020603050405020304" pitchFamily="18" charset="0"/>
              </a:rPr>
              <a:t>	</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Υπουργείο Ανάπτυξης και Επενδύσεων: </a:t>
            </a:r>
            <a:r>
              <a:rPr lang="en-US" sz="1600" dirty="0">
                <a:solidFill>
                  <a:schemeClr val="accent1"/>
                </a:solidFill>
                <a:latin typeface="Verdana" panose="020B0604030504040204" pitchFamily="34" charset="0"/>
                <a:ea typeface="Verdana" panose="020B060403050404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www</a:t>
            </a:r>
            <a:r>
              <a:rPr lang="el-GR" sz="1600" dirty="0">
                <a:solidFill>
                  <a:schemeClr val="accent1"/>
                </a:solidFill>
                <a:latin typeface="Verdana" panose="020B0604030504040204" pitchFamily="34" charset="0"/>
                <a:ea typeface="Verdana" panose="020B060403050404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a:t>
            </a:r>
            <a:r>
              <a:rPr lang="en-US" sz="1600" dirty="0" err="1">
                <a:solidFill>
                  <a:schemeClr val="accent1"/>
                </a:solidFill>
                <a:latin typeface="Verdana" panose="020B0604030504040204" pitchFamily="34" charset="0"/>
                <a:ea typeface="Verdana" panose="020B060403050404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mindev</a:t>
            </a:r>
            <a:r>
              <a:rPr lang="el-GR" sz="1600" dirty="0">
                <a:solidFill>
                  <a:schemeClr val="accent1"/>
                </a:solidFill>
                <a:latin typeface="Verdana" panose="020B0604030504040204" pitchFamily="34" charset="0"/>
                <a:ea typeface="Verdana" panose="020B060403050404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a:t>
            </a:r>
            <a:r>
              <a:rPr lang="en-US" sz="1600" dirty="0">
                <a:solidFill>
                  <a:schemeClr val="accent1"/>
                </a:solidFill>
                <a:latin typeface="Verdana" panose="020B0604030504040204" pitchFamily="34" charset="0"/>
                <a:ea typeface="Verdana" panose="020B060403050404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gr</a:t>
            </a:r>
            <a:r>
              <a:rPr lang="en-US" sz="1600" dirty="0">
                <a:solidFill>
                  <a:schemeClr val="accent1"/>
                </a:solidFill>
                <a:latin typeface="Verdana" panose="020B0604030504040204" pitchFamily="34" charset="0"/>
                <a:ea typeface="Verdana" panose="020B0604030504040204" pitchFamily="34" charset="0"/>
                <a:cs typeface="Times New Roman" panose="02020603050405020304" pitchFamily="18" charset="0"/>
              </a:rPr>
              <a:t> </a:t>
            </a:r>
          </a:p>
          <a:p>
            <a:pPr marL="0" indent="0" algn="just">
              <a:lnSpc>
                <a:spcPct val="150000"/>
              </a:lnSpc>
              <a:spcBef>
                <a:spcPts val="0"/>
              </a:spcBef>
              <a:spcAft>
                <a:spcPts val="450"/>
              </a:spcAft>
              <a:buNone/>
            </a:pPr>
            <a:r>
              <a:rPr lang="el-GR" sz="14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Προσοχή το μέγεθος κάθε δικαιολογητικού που υποβάλεται δεν θα πρέπει να ξεπερνά τα 10ΜΒ και το σύνολο να μη ξεπερνάει τα 50 ΜΒ</a:t>
            </a:r>
            <a:r>
              <a:rPr lang="en-US" sz="14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t>
            </a:r>
            <a:endParaRPr lang="el-GR" sz="14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indent="0" algn="just">
              <a:lnSpc>
                <a:spcPts val="1125"/>
              </a:lnSpc>
              <a:spcBef>
                <a:spcPts val="0"/>
              </a:spcBef>
              <a:spcAft>
                <a:spcPts val="450"/>
              </a:spcAft>
              <a:buNone/>
            </a:pPr>
            <a:endParaRPr lang="en-US" sz="400" dirty="0">
              <a:latin typeface="Verdana" panose="020B0604030504040204" pitchFamily="34" charset="0"/>
              <a:ea typeface="Verdana" panose="020B0604030504040204" pitchFamily="34" charset="0"/>
              <a:cs typeface="Times New Roman" panose="02020603050405020304" pitchFamily="18" charset="0"/>
            </a:endParaRPr>
          </a:p>
          <a:p>
            <a:endParaRPr lang="en-US" sz="500" b="1"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endParaRPr lang="en-US" sz="4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endParaRPr lang="en-US" sz="500" dirty="0">
              <a:solidFill>
                <a:srgbClr val="5F5F5F"/>
              </a:solidFill>
              <a:latin typeface="Verdana" panose="020B0604030504040204" pitchFamily="34" charset="0"/>
              <a:ea typeface="Verdana" panose="020B0604030504040204" pitchFamily="34" charset="0"/>
              <a:cs typeface="Verdana" panose="020B0604030504040204" pitchFamily="34" charset="0"/>
            </a:endParaRPr>
          </a:p>
          <a:p>
            <a:pPr marL="0" indent="0" algn="just">
              <a:buNone/>
            </a:pPr>
            <a:endParaRPr lang="en-US" sz="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4550777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9FDD83E3-A7D0-4C36-9ED0-341C8F72B6F7}"/>
              </a:ext>
            </a:extLst>
          </p:cNvPr>
          <p:cNvSpPr txBox="1">
            <a:spLocks/>
          </p:cNvSpPr>
          <p:nvPr/>
        </p:nvSpPr>
        <p:spPr>
          <a:xfrm>
            <a:off x="554759" y="1410350"/>
            <a:ext cx="7886700" cy="4351338"/>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spcBef>
                <a:spcPts val="0"/>
              </a:spcBef>
              <a:spcAft>
                <a:spcPts val="450"/>
              </a:spcAft>
              <a:buNone/>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Οι επιχειρήσεις δύνανται να υποβάλλουν </a:t>
            </a:r>
            <a:r>
              <a:rPr lang="el-GR" sz="1600" b="1" dirty="0">
                <a:solidFill>
                  <a:schemeClr val="accent2">
                    <a:lumMod val="75000"/>
                  </a:schemeClr>
                </a:solidFill>
                <a:latin typeface="Verdana" panose="020B0604030504040204" pitchFamily="34" charset="0"/>
                <a:ea typeface="Verdana" panose="020B0604030504040204" pitchFamily="34" charset="0"/>
                <a:cs typeface="Times New Roman" panose="02020603050405020304" pitchFamily="18" charset="0"/>
              </a:rPr>
              <a:t>μία και μοναδική </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νέα αίτηση χρηματοδότησης. </a:t>
            </a:r>
          </a:p>
          <a:p>
            <a:pPr marL="0" indent="0" algn="just">
              <a:lnSpc>
                <a:spcPct val="150000"/>
              </a:lnSpc>
              <a:spcBef>
                <a:spcPts val="0"/>
              </a:spcBef>
              <a:spcAft>
                <a:spcPts val="450"/>
              </a:spcAft>
              <a:buNone/>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Επιτρέπεται η ακύρωση της ηλεκτρονικής αίτησης χρηματοδότησης από το λήπτη της ενίσχυσης (από το δηλωθέντα νόμιμο εκπρόσωπο της επιχείρησης), υπό την προϋπόθεση να υποβληθεί αίτηση ακύρωσης εντός αποκλειστικής προθεσμίας έως και πέντε (5) εργάσιμων ημερών από την οριστική υποβολή της αίτησης χρηματοδότησης και πριν την έναρξη της αξιολόγησης αυτής και έως δέκα (10) εργάσιμες ημέρες πριν από την καταληκτική ημερομηνία υποβολής των αιτήσεων χρηματοδότησης. </a:t>
            </a:r>
            <a:endParaRPr lang="en-US" sz="500" b="1"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endParaRPr lang="en-US" sz="4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endParaRPr lang="en-US" sz="500" dirty="0">
              <a:solidFill>
                <a:srgbClr val="5F5F5F"/>
              </a:solidFill>
              <a:latin typeface="Verdana" panose="020B0604030504040204" pitchFamily="34" charset="0"/>
              <a:ea typeface="Verdana" panose="020B0604030504040204" pitchFamily="34" charset="0"/>
              <a:cs typeface="Verdana" panose="020B0604030504040204" pitchFamily="34" charset="0"/>
            </a:endParaRPr>
          </a:p>
          <a:p>
            <a:pPr algn="just"/>
            <a:endParaRPr lang="en-US" sz="800" dirty="0">
              <a:latin typeface="Verdana" panose="020B0604030504040204" pitchFamily="34" charset="0"/>
              <a:ea typeface="Verdana" panose="020B0604030504040204" pitchFamily="34" charset="0"/>
            </a:endParaRPr>
          </a:p>
        </p:txBody>
      </p:sp>
      <p:sp>
        <p:nvSpPr>
          <p:cNvPr id="5" name="Title 3">
            <a:extLst>
              <a:ext uri="{FF2B5EF4-FFF2-40B4-BE49-F238E27FC236}">
                <a16:creationId xmlns:a16="http://schemas.microsoft.com/office/drawing/2014/main" id="{D0CDAC9A-8BEA-4C6F-9AB1-2E51251E14A8}"/>
              </a:ext>
            </a:extLst>
          </p:cNvPr>
          <p:cNvSpPr>
            <a:spLocks noGrp="1"/>
          </p:cNvSpPr>
          <p:nvPr>
            <p:ph type="title"/>
          </p:nvPr>
        </p:nvSpPr>
        <p:spPr>
          <a:xfrm>
            <a:off x="628650" y="550481"/>
            <a:ext cx="7886700" cy="613301"/>
          </a:xfrm>
        </p:spPr>
        <p:txBody>
          <a:bodyPr anchor="t">
            <a:normAutofit/>
          </a:bodyPr>
          <a:lstStyle/>
          <a:p>
            <a:r>
              <a:rPr lang="el-GR" sz="1800" b="1" dirty="0">
                <a:solidFill>
                  <a:srgbClr val="5F5F5F"/>
                </a:solidFill>
                <a:latin typeface="Verdana" panose="020B0604030504040204" pitchFamily="34" charset="0"/>
                <a:ea typeface="Verdana" panose="020B0604030504040204" pitchFamily="34" charset="0"/>
                <a:cs typeface="Verdana" panose="020B0604030504040204" pitchFamily="34" charset="0"/>
              </a:rPr>
              <a:t>11. Υποβολή αίτησης χρηματοδότησης </a:t>
            </a:r>
            <a:endParaRPr lang="en-US" sz="1800" b="1" dirty="0">
              <a:solidFill>
                <a:srgbClr val="5F5F5F"/>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5437682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C91AE-E4B5-44AA-96EF-44299841FE68}"/>
              </a:ext>
            </a:extLst>
          </p:cNvPr>
          <p:cNvSpPr>
            <a:spLocks noGrp="1"/>
          </p:cNvSpPr>
          <p:nvPr>
            <p:ph type="title"/>
          </p:nvPr>
        </p:nvSpPr>
        <p:spPr>
          <a:xfrm>
            <a:off x="519467" y="661104"/>
            <a:ext cx="7886700" cy="554831"/>
          </a:xfrm>
        </p:spPr>
        <p:txBody>
          <a:bodyPr anchor="t">
            <a:noAutofit/>
          </a:bodyPr>
          <a:lstStyle/>
          <a:p>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12. Χρονοδιάγραμμα Δράσης</a:t>
            </a:r>
            <a:b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br>
            <a:b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br>
            <a:br>
              <a:rPr lang="en-US" sz="2400" dirty="0">
                <a:latin typeface="Verdana" panose="020B0604030504040204" pitchFamily="34" charset="0"/>
                <a:ea typeface="Verdana" panose="020B0604030504040204" pitchFamily="34" charset="0"/>
                <a:cs typeface="Times New Roman" panose="02020603050405020304" pitchFamily="18" charset="0"/>
              </a:rPr>
            </a:br>
            <a:endParaRPr lang="en-US" sz="2400" b="1" dirty="0">
              <a:solidFill>
                <a:srgbClr val="5F5F5F"/>
              </a:solidFill>
              <a:latin typeface="Verdana" panose="020B0604030504040204" pitchFamily="34" charset="0"/>
              <a:ea typeface="Verdana" panose="020B0604030504040204" pitchFamily="34" charset="0"/>
            </a:endParaRPr>
          </a:p>
        </p:txBody>
      </p:sp>
      <p:sp>
        <p:nvSpPr>
          <p:cNvPr id="3" name="TextBox 2"/>
          <p:cNvSpPr txBox="1"/>
          <p:nvPr/>
        </p:nvSpPr>
        <p:spPr>
          <a:xfrm>
            <a:off x="519467" y="1582340"/>
            <a:ext cx="8146861" cy="3693319"/>
          </a:xfrm>
          <a:prstGeom prst="rect">
            <a:avLst/>
          </a:prstGeom>
          <a:noFill/>
        </p:spPr>
        <p:txBody>
          <a:bodyPr wrap="square" rtlCol="0">
            <a:spAutoFit/>
          </a:bodyPr>
          <a:lstStyle/>
          <a:p>
            <a:r>
              <a:rPr lang="el-GR" dirty="0">
                <a:solidFill>
                  <a:srgbClr val="5F5F5F"/>
                </a:solidFill>
                <a:latin typeface="Verdana" panose="020B0604030504040204" pitchFamily="34" charset="0"/>
                <a:ea typeface="Verdana" panose="020B0604030504040204" pitchFamily="34" charset="0"/>
              </a:rPr>
              <a:t>Η πρόσκληση θα παραμείνει ανοιχτή από </a:t>
            </a:r>
            <a:r>
              <a:rPr lang="el-GR"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13/</a:t>
            </a:r>
            <a:r>
              <a:rPr lang="en-US"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0</a:t>
            </a:r>
            <a:r>
              <a:rPr lang="el-GR"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5/202</a:t>
            </a:r>
            <a:r>
              <a:rPr lang="en-US"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2</a:t>
            </a:r>
            <a:r>
              <a:rPr lang="el-GR"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t>
            </a:r>
            <a:r>
              <a:rPr lang="el-GR" dirty="0">
                <a:solidFill>
                  <a:srgbClr val="5F5F5F"/>
                </a:solidFill>
                <a:latin typeface="Verdana" panose="020B0604030504040204" pitchFamily="34" charset="0"/>
                <a:ea typeface="Verdana" panose="020B0604030504040204" pitchFamily="34" charset="0"/>
              </a:rPr>
              <a:t>ώρα</a:t>
            </a:r>
            <a:r>
              <a:rPr lang="el-GR" dirty="0">
                <a:solidFill>
                  <a:srgbClr val="383D6A"/>
                </a:solidFill>
                <a:latin typeface="Verdana" panose="020B0604030504040204" pitchFamily="34" charset="0"/>
                <a:ea typeface="Verdana" panose="020B0604030504040204" pitchFamily="34" charset="0"/>
                <a:cs typeface="Verdana" panose="020B0604030504040204" pitchFamily="34" charset="0"/>
              </a:rPr>
              <a:t> </a:t>
            </a:r>
            <a:r>
              <a:rPr lang="en-US"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12</a:t>
            </a:r>
            <a:r>
              <a:rPr lang="el-GR"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:00</a:t>
            </a:r>
            <a:r>
              <a:rPr lang="el-GR"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t>
            </a:r>
            <a:r>
              <a:rPr lang="el-GR" dirty="0">
                <a:solidFill>
                  <a:srgbClr val="5F5F5F"/>
                </a:solidFill>
                <a:latin typeface="Verdana" panose="020B0604030504040204" pitchFamily="34" charset="0"/>
                <a:ea typeface="Verdana" panose="020B0604030504040204" pitchFamily="34" charset="0"/>
              </a:rPr>
              <a:t>και</a:t>
            </a:r>
            <a:r>
              <a:rPr lang="el-GR" dirty="0">
                <a:solidFill>
                  <a:srgbClr val="C00000"/>
                </a:solidFill>
                <a:latin typeface="Verdana" panose="020B0604030504040204" pitchFamily="34" charset="0"/>
                <a:ea typeface="Verdana" panose="020B0604030504040204" pitchFamily="34" charset="0"/>
                <a:cs typeface="Verdana" panose="020B0604030504040204" pitchFamily="34" charset="0"/>
              </a:rPr>
              <a:t> </a:t>
            </a:r>
            <a:r>
              <a:rPr lang="el-GR" dirty="0">
                <a:solidFill>
                  <a:srgbClr val="5F5F5F"/>
                </a:solidFill>
                <a:latin typeface="Verdana" panose="020B0604030504040204" pitchFamily="34" charset="0"/>
                <a:ea typeface="Verdana" panose="020B0604030504040204" pitchFamily="34" charset="0"/>
              </a:rPr>
              <a:t>έως την </a:t>
            </a:r>
            <a:r>
              <a:rPr lang="el-GR" b="1" dirty="0">
                <a:solidFill>
                  <a:schemeClr val="accent2">
                    <a:lumMod val="75000"/>
                  </a:schemeClr>
                </a:solidFill>
                <a:latin typeface="Verdana" panose="020B0604030504040204" pitchFamily="34" charset="0"/>
                <a:ea typeface="Verdana" panose="020B0604030504040204" pitchFamily="34" charset="0"/>
              </a:rPr>
              <a:t>31</a:t>
            </a:r>
            <a:r>
              <a:rPr lang="el-GR"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t>
            </a:r>
            <a:r>
              <a:rPr lang="en-US"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0</a:t>
            </a:r>
            <a:r>
              <a:rPr lang="el-GR"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8/202</a:t>
            </a:r>
            <a:r>
              <a:rPr lang="en-US"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2</a:t>
            </a:r>
            <a:r>
              <a:rPr lang="el-GR" dirty="0">
                <a:solidFill>
                  <a:srgbClr val="5F5F5F"/>
                </a:solidFill>
                <a:latin typeface="Verdana" panose="020B0604030504040204" pitchFamily="34" charset="0"/>
                <a:ea typeface="Verdana" panose="020B0604030504040204" pitchFamily="34" charset="0"/>
              </a:rPr>
              <a:t>, και ώρα </a:t>
            </a:r>
            <a:r>
              <a:rPr lang="en-US"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15</a:t>
            </a:r>
            <a:r>
              <a:rPr lang="el-GR"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:00</a:t>
            </a:r>
            <a:r>
              <a:rPr lang="el-GR"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t>
            </a:r>
            <a:endParaRPr lang="en-US"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endParaRPr lang="el-GR" dirty="0">
              <a:solidFill>
                <a:srgbClr val="5F5F5F"/>
              </a:solidFill>
              <a:latin typeface="Verdana" panose="020B0604030504040204" pitchFamily="34" charset="0"/>
              <a:ea typeface="Verdana" panose="020B0604030504040204" pitchFamily="34" charset="0"/>
            </a:endParaRPr>
          </a:p>
          <a:p>
            <a:r>
              <a:rPr lang="el-GR" dirty="0">
                <a:solidFill>
                  <a:srgbClr val="5F5F5F"/>
                </a:solidFill>
                <a:latin typeface="Verdana" panose="020B0604030504040204" pitchFamily="34" charset="0"/>
                <a:ea typeface="Verdana" panose="020B0604030504040204" pitchFamily="34" charset="0"/>
              </a:rPr>
              <a:t>Αιτήσεις που δεν υποβάλλονται ηλεκτρονικά δεν δύνανται να λάβουν ενίσχυση.</a:t>
            </a:r>
          </a:p>
          <a:p>
            <a:endParaRPr lang="el-GR" dirty="0">
              <a:solidFill>
                <a:srgbClr val="5F5F5F"/>
              </a:solidFill>
              <a:latin typeface="Verdana" panose="020B0604030504040204" pitchFamily="34" charset="0"/>
              <a:ea typeface="Verdana" panose="020B0604030504040204" pitchFamily="34" charset="0"/>
            </a:endParaRPr>
          </a:p>
          <a:p>
            <a:r>
              <a:rPr lang="el-GR" dirty="0">
                <a:solidFill>
                  <a:srgbClr val="5F5F5F"/>
                </a:solidFill>
                <a:latin typeface="Verdana" panose="020B0604030504040204" pitchFamily="34" charset="0"/>
                <a:ea typeface="Verdana" panose="020B0604030504040204" pitchFamily="34" charset="0"/>
              </a:rPr>
              <a:t>Μετά τη λήξη της ημερομηνίας και ώρας της ηλεκτρονικής υποβολής των Αιτήσεων Χρηματοδότησης, δεν γίνεται αποδεκτή καμία υποβολή αίτησης.</a:t>
            </a:r>
          </a:p>
          <a:p>
            <a:endParaRPr lang="el-GR" dirty="0">
              <a:solidFill>
                <a:srgbClr val="5F5F5F"/>
              </a:solidFill>
              <a:latin typeface="Verdana" panose="020B0604030504040204" pitchFamily="34" charset="0"/>
              <a:ea typeface="Verdana" panose="020B0604030504040204" pitchFamily="34" charset="0"/>
            </a:endParaRPr>
          </a:p>
          <a:p>
            <a:endParaRPr lang="el-GR" dirty="0">
              <a:solidFill>
                <a:srgbClr val="5F5F5F"/>
              </a:solidFill>
              <a:latin typeface="Verdana" panose="020B0604030504040204" pitchFamily="34" charset="0"/>
              <a:ea typeface="Verdana" panose="020B0604030504040204" pitchFamily="34" charset="0"/>
            </a:endParaRPr>
          </a:p>
          <a:p>
            <a:endParaRPr lang="en-US" dirty="0">
              <a:solidFill>
                <a:srgbClr val="5F5F5F"/>
              </a:solidFill>
              <a:latin typeface="Verdana" panose="020B0604030504040204" pitchFamily="34" charset="0"/>
              <a:ea typeface="Verdana" panose="020B0604030504040204" pitchFamily="34" charset="0"/>
            </a:endParaRPr>
          </a:p>
          <a:p>
            <a:endParaRPr lang="en-US" dirty="0"/>
          </a:p>
        </p:txBody>
      </p:sp>
    </p:spTree>
    <p:extLst>
      <p:ext uri="{BB962C8B-B14F-4D97-AF65-F5344CB8AC3E}">
        <p14:creationId xmlns:p14="http://schemas.microsoft.com/office/powerpoint/2010/main" val="25128908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C91AE-E4B5-44AA-96EF-44299841FE68}"/>
              </a:ext>
            </a:extLst>
          </p:cNvPr>
          <p:cNvSpPr>
            <a:spLocks noGrp="1"/>
          </p:cNvSpPr>
          <p:nvPr>
            <p:ph type="title"/>
          </p:nvPr>
        </p:nvSpPr>
        <p:spPr>
          <a:xfrm>
            <a:off x="472127" y="626127"/>
            <a:ext cx="7886700" cy="554831"/>
          </a:xfrm>
        </p:spPr>
        <p:txBody>
          <a:bodyPr anchor="t">
            <a:normAutofit/>
          </a:bodyPr>
          <a:lstStyle/>
          <a:p>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13. Αξιολόγηση Αιτήσεων Χρηματοδότησης </a:t>
            </a:r>
            <a:endParaRPr lang="en-US" sz="2400" b="1" dirty="0">
              <a:solidFill>
                <a:srgbClr val="5F5F5F"/>
              </a:solidFill>
              <a:latin typeface="Verdana" panose="020B0604030504040204" pitchFamily="34" charset="0"/>
              <a:ea typeface="Verdana" panose="020B0604030504040204" pitchFamily="34" charset="0"/>
            </a:endParaRPr>
          </a:p>
        </p:txBody>
      </p:sp>
      <p:sp>
        <p:nvSpPr>
          <p:cNvPr id="2" name="Content Placeholder 1">
            <a:extLst>
              <a:ext uri="{FF2B5EF4-FFF2-40B4-BE49-F238E27FC236}">
                <a16:creationId xmlns:a16="http://schemas.microsoft.com/office/drawing/2014/main" id="{93C1BCB2-3CB4-4886-9AFF-45F34BA843E4}"/>
              </a:ext>
            </a:extLst>
          </p:cNvPr>
          <p:cNvSpPr>
            <a:spLocks noGrp="1"/>
          </p:cNvSpPr>
          <p:nvPr>
            <p:ph idx="1"/>
          </p:nvPr>
        </p:nvSpPr>
        <p:spPr>
          <a:xfrm>
            <a:off x="696889" y="1511726"/>
            <a:ext cx="7191517" cy="4351338"/>
          </a:xfrm>
        </p:spPr>
        <p:txBody>
          <a:bodyPr anchor="t">
            <a:normAutofit/>
          </a:bodyPr>
          <a:lstStyle/>
          <a:p>
            <a:pPr marL="342900" indent="-342900">
              <a:lnSpc>
                <a:spcPct val="115000"/>
              </a:lnSpc>
              <a:spcBef>
                <a:spcPts val="0"/>
              </a:spcBef>
              <a:spcAft>
                <a:spcPts val="600"/>
              </a:spcAft>
              <a:buAutoNum type="arabicPeriod"/>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Η αξιολόγηση των αιτήσεων χρηματοδότησης γίνεται με τη μέθοδο της </a:t>
            </a:r>
            <a:r>
              <a:rPr lang="el-GR" sz="1600" b="1" dirty="0">
                <a:solidFill>
                  <a:schemeClr val="accent2">
                    <a:lumMod val="75000"/>
                  </a:schemeClr>
                </a:solidFill>
                <a:latin typeface="Verdana" panose="020B0604030504040204" pitchFamily="34" charset="0"/>
                <a:ea typeface="Verdana" panose="020B0604030504040204" pitchFamily="34" charset="0"/>
                <a:cs typeface="Times New Roman" panose="02020603050405020304" pitchFamily="18" charset="0"/>
              </a:rPr>
              <a:t>άμεσης διαδικασίας (FiFo)</a:t>
            </a:r>
            <a:r>
              <a:rPr lang="el-GR" sz="1600" dirty="0">
                <a:solidFill>
                  <a:schemeClr val="accent2">
                    <a:lumMod val="75000"/>
                  </a:schemeClr>
                </a:solidFill>
                <a:latin typeface="Verdana" panose="020B0604030504040204" pitchFamily="34" charset="0"/>
                <a:ea typeface="Verdana" panose="020B0604030504040204" pitchFamily="34" charset="0"/>
                <a:cs typeface="Times New Roman" panose="02020603050405020304" pitchFamily="18" charset="0"/>
              </a:rPr>
              <a:t>. </a:t>
            </a:r>
            <a:r>
              <a:rPr lang="en-US" sz="1600" dirty="0">
                <a:solidFill>
                  <a:schemeClr val="accent2">
                    <a:lumMod val="75000"/>
                  </a:schemeClr>
                </a:solidFill>
                <a:latin typeface="Verdana" panose="020B0604030504040204" pitchFamily="34" charset="0"/>
                <a:ea typeface="Verdana" panose="020B0604030504040204" pitchFamily="34" charset="0"/>
                <a:cs typeface="Times New Roman" panose="02020603050405020304" pitchFamily="18" charset="0"/>
              </a:rPr>
              <a:t> </a:t>
            </a:r>
          </a:p>
          <a:p>
            <a:pPr marL="342900" indent="-342900">
              <a:lnSpc>
                <a:spcPct val="115000"/>
              </a:lnSpc>
              <a:spcBef>
                <a:spcPts val="0"/>
              </a:spcBef>
              <a:spcAft>
                <a:spcPts val="600"/>
              </a:spcAft>
              <a:buAutoNum type="arabicPeriod"/>
            </a:pP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marL="0" indent="0">
              <a:lnSpc>
                <a:spcPct val="115000"/>
              </a:lnSpc>
              <a:spcBef>
                <a:spcPts val="0"/>
              </a:spcBef>
              <a:spcAft>
                <a:spcPts val="600"/>
              </a:spcAft>
              <a:buNone/>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2. Προϋπόθεση για την επιλεξιμότητα κάθε αίτησης χρηματοδότησης είναι η τήρηση των τυπικών προϋποθέσεων συμμετοχής.</a:t>
            </a: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marL="0" indent="0">
              <a:lnSpc>
                <a:spcPct val="115000"/>
              </a:lnSpc>
              <a:spcBef>
                <a:spcPts val="0"/>
              </a:spcBef>
              <a:spcAft>
                <a:spcPts val="600"/>
              </a:spcAft>
              <a:buNone/>
            </a:pP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marL="0" indent="0">
              <a:lnSpc>
                <a:spcPct val="115000"/>
              </a:lnSpc>
              <a:spcBef>
                <a:spcPts val="0"/>
              </a:spcBef>
              <a:spcAft>
                <a:spcPts val="600"/>
              </a:spcAft>
              <a:buNone/>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3. Με το πέρας της ηλεκτρονικής υποβολής της Αίτησης Χρηματοδότησης (με επισύναψη των οριζόμενων δικαιολογητικών) ακολουθεί η Αξιολόγησή της.</a:t>
            </a: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marL="0" indent="0">
              <a:buNone/>
            </a:pPr>
            <a:endParaRPr lang="en-US" sz="2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1401469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C91AE-E4B5-44AA-96EF-44299841FE68}"/>
              </a:ext>
            </a:extLst>
          </p:cNvPr>
          <p:cNvSpPr>
            <a:spLocks noGrp="1"/>
          </p:cNvSpPr>
          <p:nvPr>
            <p:ph type="title"/>
          </p:nvPr>
        </p:nvSpPr>
        <p:spPr>
          <a:xfrm>
            <a:off x="615002" y="667070"/>
            <a:ext cx="7886700" cy="554831"/>
          </a:xfrm>
        </p:spPr>
        <p:txBody>
          <a:bodyPr anchor="t">
            <a:normAutofit/>
          </a:bodyPr>
          <a:lstStyle/>
          <a:p>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14. Αξιολόγηση Αιτήσεων Χρηματοδότησης </a:t>
            </a:r>
            <a:endParaRPr lang="en-US" sz="2400" b="1" dirty="0">
              <a:solidFill>
                <a:srgbClr val="5F5F5F"/>
              </a:solidFill>
              <a:latin typeface="Verdana" panose="020B0604030504040204" pitchFamily="34" charset="0"/>
              <a:ea typeface="Verdana" panose="020B0604030504040204" pitchFamily="34" charset="0"/>
            </a:endParaRPr>
          </a:p>
        </p:txBody>
      </p:sp>
      <p:sp>
        <p:nvSpPr>
          <p:cNvPr id="2" name="Content Placeholder 1">
            <a:extLst>
              <a:ext uri="{FF2B5EF4-FFF2-40B4-BE49-F238E27FC236}">
                <a16:creationId xmlns:a16="http://schemas.microsoft.com/office/drawing/2014/main" id="{93C1BCB2-3CB4-4886-9AFF-45F34BA843E4}"/>
              </a:ext>
            </a:extLst>
          </p:cNvPr>
          <p:cNvSpPr>
            <a:spLocks noGrp="1"/>
          </p:cNvSpPr>
          <p:nvPr>
            <p:ph idx="1"/>
          </p:nvPr>
        </p:nvSpPr>
        <p:spPr>
          <a:xfrm>
            <a:off x="738685" y="1590391"/>
            <a:ext cx="7245255" cy="4351338"/>
          </a:xfrm>
        </p:spPr>
        <p:txBody>
          <a:bodyPr anchor="t">
            <a:normAutofit/>
          </a:bodyPr>
          <a:lstStyle/>
          <a:p>
            <a:pPr algn="just">
              <a:lnSpc>
                <a:spcPct val="150000"/>
              </a:lnSpc>
              <a:spcBef>
                <a:spcPts val="0"/>
              </a:spcBef>
              <a:spcAft>
                <a:spcPts val="600"/>
              </a:spcAft>
              <a:buClr>
                <a:schemeClr val="accent2">
                  <a:lumMod val="75000"/>
                </a:schemeClr>
              </a:buClr>
              <a:buFont typeface="Wingdings" panose="05000000000000000000" pitchFamily="2" charset="2"/>
              <a:buChar char="ü"/>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Διενεργείται έλεγχος πληρότητας των δικαιολογητικών και πλήρωσης των προϋποθέσεων συμμετοχής,</a:t>
            </a:r>
          </a:p>
          <a:p>
            <a:pPr algn="just">
              <a:lnSpc>
                <a:spcPct val="150000"/>
              </a:lnSpc>
              <a:spcBef>
                <a:spcPts val="0"/>
              </a:spcBef>
              <a:spcAft>
                <a:spcPts val="600"/>
              </a:spcAft>
              <a:buClr>
                <a:schemeClr val="accent2">
                  <a:lumMod val="75000"/>
                </a:schemeClr>
              </a:buClr>
              <a:buFont typeface="Wingdings" panose="05000000000000000000" pitchFamily="2" charset="2"/>
              <a:buChar char="ü"/>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Έλεγχος  του πεδίου στο οποίο δηλώνεται το αιτούμενο ποσό ενίσχυσης από τον λήπτη της ενίσχυσης.</a:t>
            </a:r>
          </a:p>
          <a:p>
            <a:pPr algn="just">
              <a:lnSpc>
                <a:spcPct val="150000"/>
              </a:lnSpc>
              <a:spcBef>
                <a:spcPts val="0"/>
              </a:spcBef>
              <a:spcAft>
                <a:spcPts val="600"/>
              </a:spcAft>
              <a:buClr>
                <a:schemeClr val="accent2">
                  <a:lumMod val="75000"/>
                </a:schemeClr>
              </a:buClr>
              <a:buFont typeface="Wingdings" panose="05000000000000000000" pitchFamily="2" charset="2"/>
              <a:buChar char="ü"/>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Διενεργείται έλεγχος σώρευσης ενισχύσεων.</a:t>
            </a:r>
          </a:p>
          <a:p>
            <a:pPr marL="0" indent="0" algn="just">
              <a:lnSpc>
                <a:spcPct val="150000"/>
              </a:lnSpc>
              <a:spcBef>
                <a:spcPts val="0"/>
              </a:spcBef>
              <a:spcAft>
                <a:spcPts val="600"/>
              </a:spcAft>
              <a:buClr>
                <a:srgbClr val="000099"/>
              </a:buClr>
              <a:buNone/>
            </a:pPr>
            <a:endParaRPr lang="el-GR" sz="1600" dirty="0">
              <a:solidFill>
                <a:srgbClr val="FF0000"/>
              </a:solidFill>
              <a:latin typeface="Verdana" panose="020B0604030504040204" pitchFamily="34" charset="0"/>
              <a:ea typeface="Verdana" panose="020B0604030504040204" pitchFamily="34" charset="0"/>
              <a:cs typeface="Times New Roman" panose="02020603050405020304" pitchFamily="18" charset="0"/>
            </a:endParaRPr>
          </a:p>
          <a:p>
            <a:pPr marL="0" indent="0" algn="just">
              <a:lnSpc>
                <a:spcPct val="100000"/>
              </a:lnSpc>
              <a:spcBef>
                <a:spcPts val="0"/>
              </a:spcBef>
              <a:spcAft>
                <a:spcPts val="600"/>
              </a:spcAft>
              <a:buClr>
                <a:srgbClr val="000099"/>
              </a:buClr>
              <a:buNone/>
            </a:pPr>
            <a:r>
              <a:rPr lang="el-GR" sz="1600" b="1" dirty="0">
                <a:solidFill>
                  <a:srgbClr val="5F5F5F"/>
                </a:solidFill>
                <a:latin typeface="Verdana" panose="020B0604030504040204" pitchFamily="34" charset="0"/>
                <a:ea typeface="Verdana" panose="020B0604030504040204" pitchFamily="34" charset="0"/>
              </a:rPr>
              <a:t>Τονίζεται ότι δεν προβλέπεται η αναζήτηση τυχόν ελλειπόντων δικαιολογητικών ή διευκρινήσεων. </a:t>
            </a:r>
          </a:p>
          <a:p>
            <a:pPr algn="just">
              <a:lnSpc>
                <a:spcPct val="150000"/>
              </a:lnSpc>
              <a:spcBef>
                <a:spcPts val="0"/>
              </a:spcBef>
              <a:spcAft>
                <a:spcPts val="600"/>
              </a:spcAft>
              <a:buClr>
                <a:srgbClr val="000099"/>
              </a:buClr>
              <a:buFont typeface="Wingdings" panose="05000000000000000000" pitchFamily="2" charset="2"/>
              <a:buChar char="ü"/>
            </a:pPr>
            <a:endParaRPr lang="en-US" sz="3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47015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C91AE-E4B5-44AA-96EF-44299841FE68}"/>
              </a:ext>
            </a:extLst>
          </p:cNvPr>
          <p:cNvSpPr>
            <a:spLocks noGrp="1"/>
          </p:cNvSpPr>
          <p:nvPr>
            <p:ph type="title"/>
          </p:nvPr>
        </p:nvSpPr>
        <p:spPr/>
        <p:txBody>
          <a:bodyPr>
            <a:normAutofit/>
          </a:bodyPr>
          <a:lstStyle/>
          <a:p>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1. Σκοπός και Στόχος της Δράσης</a:t>
            </a:r>
            <a:endParaRPr lang="en-US" sz="2400" dirty="0">
              <a:latin typeface="Verdana" panose="020B0604030504040204" pitchFamily="34" charset="0"/>
              <a:ea typeface="Verdana" panose="020B0604030504040204" pitchFamily="34" charset="0"/>
            </a:endParaRPr>
          </a:p>
        </p:txBody>
      </p:sp>
      <p:sp>
        <p:nvSpPr>
          <p:cNvPr id="3" name="Content Placeholder 1"/>
          <p:cNvSpPr txBox="1">
            <a:spLocks/>
          </p:cNvSpPr>
          <p:nvPr/>
        </p:nvSpPr>
        <p:spPr>
          <a:xfrm>
            <a:off x="792625" y="1792246"/>
            <a:ext cx="7886699" cy="243027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el-GR" sz="1600" dirty="0">
                <a:solidFill>
                  <a:srgbClr val="5F5F5F"/>
                </a:solidFill>
                <a:latin typeface="Verdana" panose="020B0604030504040204" pitchFamily="34" charset="0"/>
                <a:ea typeface="Verdana" panose="020B0604030504040204" pitchFamily="34" charset="0"/>
                <a:cs typeface="Verdana" panose="020B0604030504040204" pitchFamily="34" charset="0"/>
              </a:rPr>
              <a:t>Η Δράση στοχεύει στη διασφάλιση επαρκούς ρευστότητας σε υφιστάμενες επιχειρήσεις που έχουν πληγεί από την πανδημία, </a:t>
            </a:r>
            <a:r>
              <a:rPr lang="el-GR" sz="1600" b="1" dirty="0">
                <a:solidFill>
                  <a:srgbClr val="5F5F5F"/>
                </a:solidFill>
                <a:latin typeface="Verdana" panose="020B0604030504040204" pitchFamily="34" charset="0"/>
                <a:ea typeface="Verdana" panose="020B0604030504040204" pitchFamily="34" charset="0"/>
                <a:cs typeface="Verdana" panose="020B0604030504040204" pitchFamily="34" charset="0"/>
              </a:rPr>
              <a:t>σε περιοχές που υπέστησαν μεγάλες φυσικές καταστροφές</a:t>
            </a:r>
            <a:r>
              <a:rPr lang="el-GR" sz="1600" dirty="0">
                <a:solidFill>
                  <a:srgbClr val="5F5F5F"/>
                </a:solidFill>
                <a:latin typeface="Verdana" panose="020B0604030504040204" pitchFamily="34" charset="0"/>
                <a:ea typeface="Verdana" panose="020B0604030504040204" pitchFamily="34" charset="0"/>
                <a:cs typeface="Verdana" panose="020B0604030504040204" pitchFamily="34" charset="0"/>
              </a:rPr>
              <a:t>, καθώς και στη διατήρηση της συνέχειας της οικονομικής δραστηριότητας κατά τη διάρκεια της έξαρσης της νόσου COVID-19 και ύστερα από αυτήν.</a:t>
            </a:r>
            <a:endParaRPr lang="el-GR" sz="1600" dirty="0">
              <a:solidFill>
                <a:srgbClr val="FF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088013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C91AE-E4B5-44AA-96EF-44299841FE68}"/>
              </a:ext>
            </a:extLst>
          </p:cNvPr>
          <p:cNvSpPr>
            <a:spLocks noGrp="1"/>
          </p:cNvSpPr>
          <p:nvPr>
            <p:ph type="title"/>
          </p:nvPr>
        </p:nvSpPr>
        <p:spPr>
          <a:xfrm>
            <a:off x="628650" y="665377"/>
            <a:ext cx="7886700" cy="1325563"/>
          </a:xfrm>
        </p:spPr>
        <p:txBody>
          <a:bodyPr anchor="t">
            <a:normAutofit/>
          </a:bodyPr>
          <a:lstStyle/>
          <a:p>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1</a:t>
            </a:r>
            <a:r>
              <a:rPr lang="en-US" sz="2400" b="1" dirty="0">
                <a:solidFill>
                  <a:srgbClr val="5F5F5F"/>
                </a:solidFill>
                <a:latin typeface="Verdana" panose="020B0604030504040204" pitchFamily="34" charset="0"/>
                <a:ea typeface="Verdana" panose="020B0604030504040204" pitchFamily="34" charset="0"/>
                <a:cs typeface="Verdana" panose="020B0604030504040204" pitchFamily="34" charset="0"/>
              </a:rPr>
              <a:t>5</a:t>
            </a:r>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 Καταβολή Επιχορήγησης</a:t>
            </a:r>
            <a:endParaRPr lang="en-US" sz="2400" b="1" dirty="0">
              <a:solidFill>
                <a:srgbClr val="5F5F5F"/>
              </a:solidFill>
              <a:latin typeface="Verdana" panose="020B0604030504040204" pitchFamily="34" charset="0"/>
              <a:ea typeface="Verdana" panose="020B0604030504040204" pitchFamily="34" charset="0"/>
            </a:endParaRPr>
          </a:p>
        </p:txBody>
      </p:sp>
      <p:sp>
        <p:nvSpPr>
          <p:cNvPr id="2" name="Content Placeholder 1">
            <a:extLst>
              <a:ext uri="{FF2B5EF4-FFF2-40B4-BE49-F238E27FC236}">
                <a16:creationId xmlns:a16="http://schemas.microsoft.com/office/drawing/2014/main" id="{69318011-D13F-4DC2-9C25-74074223E80B}"/>
              </a:ext>
            </a:extLst>
          </p:cNvPr>
          <p:cNvSpPr>
            <a:spLocks noGrp="1"/>
          </p:cNvSpPr>
          <p:nvPr>
            <p:ph idx="1"/>
          </p:nvPr>
        </p:nvSpPr>
        <p:spPr>
          <a:xfrm>
            <a:off x="751480" y="1178033"/>
            <a:ext cx="7886700" cy="4351338"/>
          </a:xfrm>
        </p:spPr>
        <p:txBody>
          <a:bodyPr>
            <a:normAutofit/>
          </a:bodyPr>
          <a:lstStyle/>
          <a:p>
            <a:pPr marL="0" indent="0" algn="just">
              <a:lnSpc>
                <a:spcPts val="1125"/>
              </a:lnSpc>
              <a:spcBef>
                <a:spcPts val="0"/>
              </a:spcBef>
              <a:spcAft>
                <a:spcPts val="450"/>
              </a:spcAft>
              <a:buNone/>
            </a:pPr>
            <a:endParaRPr lang="en-US" sz="2400"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buClr>
                <a:schemeClr val="accent2">
                  <a:lumMod val="75000"/>
                </a:schemeClr>
              </a:buClr>
              <a:buFont typeface="Wingdings" panose="05000000000000000000" pitchFamily="2" charset="2"/>
              <a:buChar char=""/>
              <a:tabLst>
                <a:tab pos="457200" algn="l"/>
              </a:tabLst>
            </a:pPr>
            <a:r>
              <a:rPr lang="el-GR" sz="1600" dirty="0">
                <a:solidFill>
                  <a:srgbClr val="5F5F5F"/>
                </a:solidFill>
                <a:latin typeface="Verdana" panose="020B0604030504040204" pitchFamily="34" charset="0"/>
                <a:ea typeface="Verdana" panose="020B0604030504040204" pitchFamily="34" charset="0"/>
                <a:cs typeface="Tahoma" panose="020B0604030504040204" pitchFamily="34" charset="0"/>
              </a:rPr>
              <a:t>1o Βήμα : Ο ΕΦΕΠΑΕ εξάγει από το ΠΣΚΕ συγκεντρωτική κατάσταση των εγκεκριμένων αιτήσεων χρηματοδότησης. </a:t>
            </a:r>
          </a:p>
          <a:p>
            <a:pPr marL="342900" lvl="0" indent="-342900">
              <a:buClr>
                <a:schemeClr val="accent2">
                  <a:lumMod val="75000"/>
                </a:schemeClr>
              </a:buClr>
              <a:buFont typeface="Wingdings" panose="05000000000000000000" pitchFamily="2" charset="2"/>
              <a:buChar char=""/>
              <a:tabLst>
                <a:tab pos="457200" algn="l"/>
              </a:tabLst>
            </a:pPr>
            <a:r>
              <a:rPr lang="el-GR" sz="1600" dirty="0">
                <a:solidFill>
                  <a:srgbClr val="5F5F5F"/>
                </a:solidFill>
                <a:latin typeface="Verdana" panose="020B0604030504040204" pitchFamily="34" charset="0"/>
                <a:ea typeface="Verdana" panose="020B0604030504040204" pitchFamily="34" charset="0"/>
                <a:cs typeface="Tahoma" panose="020B0604030504040204" pitchFamily="34" charset="0"/>
              </a:rPr>
              <a:t>2ο Βήμα: Ο ΕΦΕΠΑΕ προβαίνει σε μεταφορά του οριστικοποιημένου ποσού κάθε Αίτησης Χρηματοδότησης στον τραπεζικό λογαριασμό (ΙΒΑΝ) που είναι άμεσα συνδεδεμένος με την επιχείρηση, και τον οποίο έχει δηλώσει ο λήπτης της ενίσχυσης στην Αίτηση.</a:t>
            </a:r>
          </a:p>
          <a:p>
            <a:endParaRPr lang="el-GR" sz="1600" dirty="0">
              <a:solidFill>
                <a:srgbClr val="5F5F5F"/>
              </a:solidFill>
              <a:latin typeface="Verdana" panose="020B0604030504040204" pitchFamily="34" charset="0"/>
              <a:ea typeface="Verdana" panose="020B0604030504040204" pitchFamily="34" charset="0"/>
              <a:cs typeface="Tahoma" panose="020B0604030504040204" pitchFamily="34" charset="0"/>
            </a:endParaRPr>
          </a:p>
          <a:p>
            <a:pPr marL="0" indent="0">
              <a:buNone/>
            </a:pPr>
            <a:r>
              <a:rPr lang="el-GR" sz="1600" dirty="0">
                <a:solidFill>
                  <a:srgbClr val="5F5F5F"/>
                </a:solidFill>
                <a:latin typeface="Verdana" panose="020B0604030504040204" pitchFamily="34" charset="0"/>
                <a:ea typeface="Verdana" panose="020B0604030504040204" pitchFamily="34" charset="0"/>
                <a:cs typeface="Tahoma" panose="020B0604030504040204" pitchFamily="34" charset="0"/>
              </a:rPr>
              <a:t>Η δημόσια χρηματοδότηση καταβάλλεται απευθείας στον Δικαιούχο της ενίσχυσης, δεν υπόκειται σε οποιονδήποτε φόρο, τέλος, εισφορά ή άλλη κράτηση υπέρ του Δημοσίου, είναι ανεκχώρητη και ακατάσχετη.</a:t>
            </a:r>
          </a:p>
          <a:p>
            <a:endParaRPr lang="el-GR"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0582091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C91AE-E4B5-44AA-96EF-44299841FE68}"/>
              </a:ext>
            </a:extLst>
          </p:cNvPr>
          <p:cNvSpPr>
            <a:spLocks noGrp="1"/>
          </p:cNvSpPr>
          <p:nvPr>
            <p:ph type="title"/>
          </p:nvPr>
        </p:nvSpPr>
        <p:spPr>
          <a:xfrm>
            <a:off x="628650" y="462353"/>
            <a:ext cx="7886700" cy="554831"/>
          </a:xfrm>
        </p:spPr>
        <p:txBody>
          <a:bodyPr anchor="t">
            <a:normAutofit/>
          </a:bodyPr>
          <a:lstStyle/>
          <a:p>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1</a:t>
            </a:r>
            <a:r>
              <a:rPr lang="en-US" sz="2400" b="1" dirty="0">
                <a:solidFill>
                  <a:srgbClr val="5F5F5F"/>
                </a:solidFill>
                <a:latin typeface="Verdana" panose="020B0604030504040204" pitchFamily="34" charset="0"/>
                <a:ea typeface="Verdana" panose="020B0604030504040204" pitchFamily="34" charset="0"/>
                <a:cs typeface="Verdana" panose="020B0604030504040204" pitchFamily="34" charset="0"/>
              </a:rPr>
              <a:t>6</a:t>
            </a:r>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 Επαλήθευση – Πιστοποίηση </a:t>
            </a:r>
            <a:endParaRPr lang="en-US" sz="2400" b="1" dirty="0">
              <a:solidFill>
                <a:srgbClr val="5F5F5F"/>
              </a:solidFill>
              <a:latin typeface="Verdana" panose="020B0604030504040204" pitchFamily="34" charset="0"/>
              <a:ea typeface="Verdana" panose="020B0604030504040204" pitchFamily="34" charset="0"/>
            </a:endParaRPr>
          </a:p>
        </p:txBody>
      </p:sp>
      <p:sp>
        <p:nvSpPr>
          <p:cNvPr id="2" name="Content Placeholder 1">
            <a:extLst>
              <a:ext uri="{FF2B5EF4-FFF2-40B4-BE49-F238E27FC236}">
                <a16:creationId xmlns:a16="http://schemas.microsoft.com/office/drawing/2014/main" id="{93C1BCB2-3CB4-4886-9AFF-45F34BA843E4}"/>
              </a:ext>
            </a:extLst>
          </p:cNvPr>
          <p:cNvSpPr>
            <a:spLocks noGrp="1"/>
          </p:cNvSpPr>
          <p:nvPr>
            <p:ph idx="1"/>
          </p:nvPr>
        </p:nvSpPr>
        <p:spPr>
          <a:xfrm>
            <a:off x="628649" y="1017184"/>
            <a:ext cx="7791165" cy="4351338"/>
          </a:xfrm>
        </p:spPr>
        <p:txBody>
          <a:bodyPr anchor="t">
            <a:noAutofit/>
          </a:bodyPr>
          <a:lstStyle/>
          <a:p>
            <a:pPr marL="0" indent="0" algn="just">
              <a:lnSpc>
                <a:spcPct val="100000"/>
              </a:lnSpc>
              <a:spcBef>
                <a:spcPts val="450"/>
              </a:spcBef>
              <a:spcAft>
                <a:spcPts val="450"/>
              </a:spcAft>
              <a:buNone/>
            </a:pP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marL="257175" indent="-257175" algn="just">
              <a:lnSpc>
                <a:spcPct val="100000"/>
              </a:lnSpc>
              <a:spcBef>
                <a:spcPts val="0"/>
              </a:spcBef>
              <a:spcAft>
                <a:spcPts val="600"/>
              </a:spcAft>
              <a:buClr>
                <a:schemeClr val="accent2">
                  <a:lumMod val="75000"/>
                </a:schemeClr>
              </a:buClr>
              <a:buFont typeface="Wingdings" panose="05000000000000000000" pitchFamily="2" charset="2"/>
              <a:buChar char=""/>
            </a:pPr>
            <a:r>
              <a:rPr lang="el-GR" sz="1600" b="1" dirty="0">
                <a:solidFill>
                  <a:srgbClr val="5F5F5F"/>
                </a:solidFill>
                <a:latin typeface="Verdana" panose="020B0604030504040204" pitchFamily="34" charset="0"/>
                <a:ea typeface="Verdana" panose="020B0604030504040204" pitchFamily="34" charset="0"/>
                <a:cs typeface="Tahoma" panose="020B0604030504040204" pitchFamily="34" charset="0"/>
              </a:rPr>
              <a:t>Η επαλήθευση της υποχρέωσης διατήρησης της επιχειρηματικής δραστηριότητας για διάστημα έξι (6) μηνών από την απόφαση χρηματοδότησης, διενεργείται διοικητικά από το ΕΦΕΠΑΕ.</a:t>
            </a:r>
          </a:p>
          <a:p>
            <a:pPr marL="257175" indent="-257175" algn="just">
              <a:lnSpc>
                <a:spcPct val="100000"/>
              </a:lnSpc>
              <a:spcBef>
                <a:spcPts val="0"/>
              </a:spcBef>
              <a:spcAft>
                <a:spcPts val="600"/>
              </a:spcAft>
              <a:buFont typeface="Wingdings" panose="05000000000000000000" pitchFamily="2" charset="2"/>
              <a:buChar char=""/>
            </a:pPr>
            <a:endParaRPr lang="en-US" sz="1600" dirty="0">
              <a:solidFill>
                <a:srgbClr val="5F5F5F"/>
              </a:solidFill>
              <a:latin typeface="Verdana" panose="020B0604030504040204" pitchFamily="34" charset="0"/>
              <a:ea typeface="Verdana" panose="020B0604030504040204" pitchFamily="34" charset="0"/>
              <a:cs typeface="Tahoma" panose="020B0604030504040204" pitchFamily="34" charset="0"/>
            </a:endParaRPr>
          </a:p>
          <a:p>
            <a:pPr marL="0" indent="0" algn="just">
              <a:lnSpc>
                <a:spcPct val="100000"/>
              </a:lnSpc>
              <a:spcBef>
                <a:spcPts val="0"/>
              </a:spcBef>
              <a:spcAft>
                <a:spcPts val="600"/>
              </a:spcAft>
              <a:buNone/>
            </a:pPr>
            <a:r>
              <a:rPr lang="el-GR" sz="1600" dirty="0">
                <a:solidFill>
                  <a:srgbClr val="5F5F5F"/>
                </a:solidFill>
                <a:latin typeface="Verdana" panose="020B0604030504040204" pitchFamily="34" charset="0"/>
                <a:ea typeface="Verdana" panose="020B0604030504040204" pitchFamily="34" charset="0"/>
                <a:cs typeface="Tahoma" panose="020B0604030504040204" pitchFamily="34" charset="0"/>
              </a:rPr>
              <a:t> </a:t>
            </a:r>
            <a:endParaRPr lang="en-US" sz="1600" dirty="0">
              <a:solidFill>
                <a:srgbClr val="5F5F5F"/>
              </a:solidFill>
              <a:latin typeface="Verdana" panose="020B0604030504040204" pitchFamily="34" charset="0"/>
              <a:ea typeface="Verdana" panose="020B0604030504040204" pitchFamily="34" charset="0"/>
              <a:cs typeface="Tahoma" panose="020B0604030504040204" pitchFamily="34" charset="0"/>
            </a:endParaRPr>
          </a:p>
          <a:p>
            <a:pPr marL="0" indent="0">
              <a:buNone/>
            </a:pPr>
            <a:endParaRPr lang="en-US"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5501776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C91AE-E4B5-44AA-96EF-44299841FE68}"/>
              </a:ext>
            </a:extLst>
          </p:cNvPr>
          <p:cNvSpPr>
            <a:spLocks noGrp="1"/>
          </p:cNvSpPr>
          <p:nvPr>
            <p:ph type="title"/>
          </p:nvPr>
        </p:nvSpPr>
        <p:spPr>
          <a:xfrm>
            <a:off x="628650" y="500062"/>
            <a:ext cx="7886700" cy="1325563"/>
          </a:xfrm>
        </p:spPr>
        <p:txBody>
          <a:bodyPr anchor="t">
            <a:normAutofit/>
          </a:bodyPr>
          <a:lstStyle/>
          <a:p>
            <a:pPr lvl="1" algn="just"/>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17. Υποχρεώσεις</a:t>
            </a:r>
            <a:r>
              <a:rPr lang="en-US" sz="2400" b="1" dirty="0">
                <a:solidFill>
                  <a:srgbClr val="5F5F5F"/>
                </a:solidFill>
                <a:latin typeface="Verdana" panose="020B0604030504040204" pitchFamily="34" charset="0"/>
                <a:ea typeface="Verdana" panose="020B0604030504040204" pitchFamily="34" charset="0"/>
                <a:cs typeface="Verdana" panose="020B0604030504040204" pitchFamily="34" charset="0"/>
              </a:rPr>
              <a:t> </a:t>
            </a:r>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ληπτών ενίσχυσης</a:t>
            </a:r>
          </a:p>
        </p:txBody>
      </p:sp>
      <p:sp>
        <p:nvSpPr>
          <p:cNvPr id="2" name="Content Placeholder 1">
            <a:extLst>
              <a:ext uri="{FF2B5EF4-FFF2-40B4-BE49-F238E27FC236}">
                <a16:creationId xmlns:a16="http://schemas.microsoft.com/office/drawing/2014/main" id="{69318011-D13F-4DC2-9C25-74074223E80B}"/>
              </a:ext>
            </a:extLst>
          </p:cNvPr>
          <p:cNvSpPr>
            <a:spLocks noGrp="1"/>
          </p:cNvSpPr>
          <p:nvPr>
            <p:ph idx="1"/>
          </p:nvPr>
        </p:nvSpPr>
        <p:spPr>
          <a:xfrm>
            <a:off x="628650" y="1145179"/>
            <a:ext cx="7886700" cy="4567641"/>
          </a:xfrm>
        </p:spPr>
        <p:txBody>
          <a:bodyPr>
            <a:normAutofit/>
          </a:bodyPr>
          <a:lstStyle/>
          <a:p>
            <a:pPr marL="0" indent="0" algn="just">
              <a:buNone/>
            </a:pPr>
            <a:r>
              <a:rPr lang="el-GR" sz="1600" dirty="0">
                <a:solidFill>
                  <a:srgbClr val="5F5F5F"/>
                </a:solidFill>
                <a:latin typeface="Verdana" panose="020B0604030504040204" pitchFamily="34" charset="0"/>
                <a:ea typeface="Verdana" panose="020B0604030504040204" pitchFamily="34" charset="0"/>
                <a:cs typeface="Verdana" panose="020B0604030504040204" pitchFamily="34" charset="0"/>
              </a:rPr>
              <a:t>Οι λήπτες της ενίσχυσης θα πρέπει να:</a:t>
            </a:r>
          </a:p>
          <a:p>
            <a:pPr marL="0" indent="0" algn="just">
              <a:buNone/>
            </a:pPr>
            <a:endParaRPr lang="el-GR" sz="1600" dirty="0">
              <a:solidFill>
                <a:srgbClr val="5F5F5F"/>
              </a:solidFill>
              <a:latin typeface="Verdana" panose="020B0604030504040204" pitchFamily="34" charset="0"/>
              <a:ea typeface="Verdana" panose="020B0604030504040204" pitchFamily="34" charset="0"/>
              <a:cs typeface="Verdana" panose="020B0604030504040204" pitchFamily="34" charset="0"/>
            </a:endParaRPr>
          </a:p>
          <a:p>
            <a:pPr marL="0" indent="0" algn="just">
              <a:lnSpc>
                <a:spcPct val="115000"/>
              </a:lnSpc>
              <a:spcBef>
                <a:spcPts val="0"/>
              </a:spcBef>
              <a:spcAft>
                <a:spcPts val="600"/>
              </a:spcAft>
              <a:buClr>
                <a:srgbClr val="000099"/>
              </a:buClr>
              <a:buNone/>
            </a:pPr>
            <a:r>
              <a:rPr lang="el-GR" sz="1600" dirty="0">
                <a:solidFill>
                  <a:srgbClr val="5F5F5F"/>
                </a:solidFill>
                <a:latin typeface="Verdana" panose="020B0604030504040204" pitchFamily="34" charset="0"/>
                <a:ea typeface="Verdana" panose="020B0604030504040204" pitchFamily="34" charset="0"/>
                <a:cs typeface="Tahoma" panose="020B0604030504040204" pitchFamily="34" charset="0"/>
              </a:rPr>
              <a:t>Οι ωφελούμενοι οι οποίοι θα υπαχθούν στη παρούσα Δράση κρατικής ενίσχυσης, μετά την ένταξή τους και για διάστημα έξι (6) μηνών, οφείλουν να τηρούν τους όρους της απόφασης ένταξης και τις εφαρμοζόμενες διατάξεις του </a:t>
            </a:r>
            <a:r>
              <a:rPr lang="el-GR" sz="1600" dirty="0" err="1">
                <a:solidFill>
                  <a:srgbClr val="5F5F5F"/>
                </a:solidFill>
                <a:latin typeface="Verdana" panose="020B0604030504040204" pitchFamily="34" charset="0"/>
                <a:ea typeface="Verdana" panose="020B0604030504040204" pitchFamily="34" charset="0"/>
                <a:cs typeface="Tahoma" panose="020B0604030504040204" pitchFamily="34" charset="0"/>
              </a:rPr>
              <a:t>ενωσιακού</a:t>
            </a:r>
            <a:r>
              <a:rPr lang="el-GR" sz="1600" dirty="0">
                <a:solidFill>
                  <a:srgbClr val="5F5F5F"/>
                </a:solidFill>
                <a:latin typeface="Verdana" panose="020B0604030504040204" pitchFamily="34" charset="0"/>
                <a:ea typeface="Verdana" panose="020B0604030504040204" pitchFamily="34" charset="0"/>
                <a:cs typeface="Tahoma" panose="020B0604030504040204" pitchFamily="34" charset="0"/>
              </a:rPr>
              <a:t> </a:t>
            </a:r>
            <a:r>
              <a:rPr lang="el-GR" sz="1600" dirty="0" err="1">
                <a:solidFill>
                  <a:srgbClr val="5F5F5F"/>
                </a:solidFill>
                <a:latin typeface="Verdana" panose="020B0604030504040204" pitchFamily="34" charset="0"/>
                <a:ea typeface="Verdana" panose="020B0604030504040204" pitchFamily="34" charset="0"/>
                <a:cs typeface="Tahoma" panose="020B0604030504040204" pitchFamily="34" charset="0"/>
              </a:rPr>
              <a:t>δικαίου.είναι</a:t>
            </a:r>
            <a:r>
              <a:rPr lang="el-GR" sz="1600" dirty="0">
                <a:solidFill>
                  <a:srgbClr val="5F5F5F"/>
                </a:solidFill>
                <a:latin typeface="Verdana" panose="020B0604030504040204" pitchFamily="34" charset="0"/>
                <a:ea typeface="Verdana" panose="020B0604030504040204" pitchFamily="34" charset="0"/>
                <a:cs typeface="Tahoma" panose="020B0604030504040204" pitchFamily="34" charset="0"/>
              </a:rPr>
              <a:t> υπεύθυνοι εξ’ ολοκλήρου απέναντι στους αρμόδιους Φορείς για την υλοποίηση και την ορθή τήρηση των χρονοδιαγραμμάτων και των λοιπών όρων και περιορισμών.</a:t>
            </a:r>
          </a:p>
          <a:p>
            <a:pPr marL="342900" indent="-342900" algn="just">
              <a:lnSpc>
                <a:spcPct val="115000"/>
              </a:lnSpc>
              <a:spcBef>
                <a:spcPts val="0"/>
              </a:spcBef>
              <a:spcAft>
                <a:spcPts val="600"/>
              </a:spcAft>
              <a:buClr>
                <a:schemeClr val="accent2">
                  <a:lumMod val="75000"/>
                </a:schemeClr>
              </a:buClr>
              <a:buFont typeface="+mj-lt"/>
              <a:buAutoNum type="arabicPeriod"/>
            </a:pPr>
            <a:r>
              <a:rPr lang="el-GR" sz="1600" dirty="0">
                <a:solidFill>
                  <a:srgbClr val="5F5F5F"/>
                </a:solidFill>
                <a:latin typeface="Verdana" panose="020B0604030504040204" pitchFamily="34" charset="0"/>
                <a:ea typeface="Verdana" panose="020B0604030504040204" pitchFamily="34" charset="0"/>
                <a:cs typeface="Tahoma" panose="020B0604030504040204" pitchFamily="34" charset="0"/>
              </a:rPr>
              <a:t>να τηρούν τους όρους που προβλέπονται στην  πρόσκληση καθώς και τους όρους του ΠΑΡΑΡΤΗΜΑΤΟΣ VI: Προϋποθέσεις Κανονισμού 1407/2013 (De </a:t>
            </a:r>
            <a:r>
              <a:rPr lang="el-GR" sz="1600" dirty="0" err="1">
                <a:solidFill>
                  <a:srgbClr val="5F5F5F"/>
                </a:solidFill>
                <a:latin typeface="Verdana" panose="020B0604030504040204" pitchFamily="34" charset="0"/>
                <a:ea typeface="Verdana" panose="020B0604030504040204" pitchFamily="34" charset="0"/>
                <a:cs typeface="Tahoma" panose="020B0604030504040204" pitchFamily="34" charset="0"/>
              </a:rPr>
              <a:t>Minimis</a:t>
            </a:r>
            <a:r>
              <a:rPr lang="el-GR" sz="1600" dirty="0">
                <a:solidFill>
                  <a:srgbClr val="5F5F5F"/>
                </a:solidFill>
                <a:latin typeface="Verdana" panose="020B0604030504040204" pitchFamily="34" charset="0"/>
                <a:ea typeface="Verdana" panose="020B0604030504040204" pitchFamily="34" charset="0"/>
                <a:cs typeface="Tahoma" panose="020B0604030504040204" pitchFamily="34" charset="0"/>
              </a:rPr>
              <a:t>),</a:t>
            </a:r>
          </a:p>
          <a:p>
            <a:pPr marL="342900" indent="-342900" algn="just">
              <a:lnSpc>
                <a:spcPct val="115000"/>
              </a:lnSpc>
              <a:spcBef>
                <a:spcPts val="0"/>
              </a:spcBef>
              <a:spcAft>
                <a:spcPts val="600"/>
              </a:spcAft>
              <a:buClr>
                <a:schemeClr val="accent2">
                  <a:lumMod val="75000"/>
                </a:schemeClr>
              </a:buClr>
              <a:buFont typeface="+mj-lt"/>
              <a:buAutoNum type="arabicPeriod"/>
            </a:pPr>
            <a:r>
              <a:rPr lang="el-GR" sz="1600" dirty="0">
                <a:solidFill>
                  <a:srgbClr val="5F5F5F"/>
                </a:solidFill>
                <a:latin typeface="Verdana" panose="020B0604030504040204" pitchFamily="34" charset="0"/>
                <a:ea typeface="Verdana" panose="020B0604030504040204" pitchFamily="34" charset="0"/>
                <a:cs typeface="Tahoma" panose="020B0604030504040204" pitchFamily="34" charset="0"/>
              </a:rPr>
              <a:t>να μην ενισχύονται από άλλο Εθνικό ή Κοινοτικό Πρόγραμμα για την υλοποίηση της ίδιας πρότασης ή τμήματος αυτής,</a:t>
            </a:r>
          </a:p>
          <a:p>
            <a:pPr marL="342900" indent="-342900" algn="just">
              <a:lnSpc>
                <a:spcPct val="115000"/>
              </a:lnSpc>
              <a:spcBef>
                <a:spcPts val="0"/>
              </a:spcBef>
              <a:spcAft>
                <a:spcPts val="600"/>
              </a:spcAft>
              <a:buClr>
                <a:schemeClr val="accent2">
                  <a:lumMod val="75000"/>
                </a:schemeClr>
              </a:buClr>
              <a:buFont typeface="+mj-lt"/>
              <a:buAutoNum type="arabicPeriod"/>
            </a:pPr>
            <a:r>
              <a:rPr lang="el-GR" sz="1600" dirty="0">
                <a:solidFill>
                  <a:srgbClr val="5F5F5F"/>
                </a:solidFill>
                <a:latin typeface="Verdana" panose="020B0604030504040204" pitchFamily="34" charset="0"/>
                <a:ea typeface="Verdana" panose="020B0604030504040204" pitchFamily="34" charset="0"/>
                <a:cs typeface="Tahoma" panose="020B0604030504040204" pitchFamily="34" charset="0"/>
              </a:rPr>
              <a:t>να τηρούν τους όρους της χρηματοδότησης (απόφασης ένταξης),</a:t>
            </a:r>
          </a:p>
          <a:p>
            <a:pPr marL="342900" indent="-342900" algn="just">
              <a:lnSpc>
                <a:spcPct val="115000"/>
              </a:lnSpc>
              <a:spcBef>
                <a:spcPts val="0"/>
              </a:spcBef>
              <a:spcAft>
                <a:spcPts val="600"/>
              </a:spcAft>
              <a:buClr>
                <a:srgbClr val="000099"/>
              </a:buClr>
              <a:buFont typeface="+mj-lt"/>
              <a:buAutoNum type="arabicPeriod"/>
            </a:pPr>
            <a:endParaRPr lang="el-GR" sz="1600" dirty="0">
              <a:solidFill>
                <a:srgbClr val="5F5F5F"/>
              </a:solidFill>
              <a:latin typeface="Verdana" panose="020B0604030504040204" pitchFamily="34" charset="0"/>
              <a:ea typeface="Verdana" panose="020B0604030504040204" pitchFamily="34" charset="0"/>
              <a:cs typeface="Tahoma" panose="020B0604030504040204" pitchFamily="34" charset="0"/>
            </a:endParaRPr>
          </a:p>
          <a:p>
            <a:pPr marL="342900" indent="-342900" algn="just">
              <a:lnSpc>
                <a:spcPct val="115000"/>
              </a:lnSpc>
              <a:spcBef>
                <a:spcPts val="0"/>
              </a:spcBef>
              <a:spcAft>
                <a:spcPts val="600"/>
              </a:spcAft>
              <a:buClr>
                <a:srgbClr val="000099"/>
              </a:buClr>
              <a:buFont typeface="+mj-lt"/>
              <a:buAutoNum type="arabicPeriod"/>
            </a:pPr>
            <a:endParaRPr lang="el-GR" sz="1600" dirty="0">
              <a:solidFill>
                <a:srgbClr val="5F5F5F"/>
              </a:solidFill>
              <a:latin typeface="Verdana" panose="020B0604030504040204" pitchFamily="34" charset="0"/>
              <a:ea typeface="Verdana" panose="020B0604030504040204" pitchFamily="34" charset="0"/>
              <a:cs typeface="Tahoma" panose="020B0604030504040204" pitchFamily="34" charset="0"/>
            </a:endParaRPr>
          </a:p>
          <a:p>
            <a:pPr marL="342900" indent="-342900" algn="just">
              <a:lnSpc>
                <a:spcPct val="115000"/>
              </a:lnSpc>
              <a:spcBef>
                <a:spcPts val="0"/>
              </a:spcBef>
              <a:spcAft>
                <a:spcPts val="600"/>
              </a:spcAft>
              <a:buClr>
                <a:srgbClr val="000099"/>
              </a:buClr>
              <a:buFont typeface="+mj-lt"/>
              <a:buAutoNum type="arabicPeriod"/>
            </a:pPr>
            <a:endParaRPr lang="el-GR" sz="1600" dirty="0">
              <a:solidFill>
                <a:srgbClr val="5F5F5F"/>
              </a:solidFill>
              <a:latin typeface="Verdana" panose="020B0604030504040204" pitchFamily="34" charset="0"/>
              <a:ea typeface="Verdana" panose="020B0604030504040204" pitchFamily="34" charset="0"/>
              <a:cs typeface="Tahoma" panose="020B0604030504040204" pitchFamily="34" charset="0"/>
            </a:endParaRPr>
          </a:p>
          <a:p>
            <a:pPr marL="0" indent="0" algn="just">
              <a:lnSpc>
                <a:spcPct val="115000"/>
              </a:lnSpc>
              <a:spcBef>
                <a:spcPts val="0"/>
              </a:spcBef>
              <a:spcAft>
                <a:spcPts val="600"/>
              </a:spcAft>
              <a:buNone/>
            </a:pP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marL="342900" indent="-342900" algn="just">
              <a:buFont typeface="+mj-lt"/>
              <a:buAutoNum type="arabicPeriod"/>
            </a:pPr>
            <a:endParaRPr lang="el-GR" sz="1600" dirty="0">
              <a:solidFill>
                <a:srgbClr val="5F5F5F"/>
              </a:solidFill>
              <a:latin typeface="Verdana" panose="020B0604030504040204" pitchFamily="34" charset="0"/>
              <a:ea typeface="Verdana" panose="020B0604030504040204" pitchFamily="34" charset="0"/>
              <a:cs typeface="Verdana" panose="020B0604030504040204" pitchFamily="34" charset="0"/>
            </a:endParaRPr>
          </a:p>
          <a:p>
            <a:pPr marL="0" indent="0" algn="just">
              <a:lnSpc>
                <a:spcPts val="1125"/>
              </a:lnSpc>
              <a:spcBef>
                <a:spcPts val="0"/>
              </a:spcBef>
              <a:spcAft>
                <a:spcPts val="450"/>
              </a:spcAft>
              <a:buNone/>
            </a:pPr>
            <a:endParaRPr lang="en-US" sz="1600" dirty="0">
              <a:latin typeface="Verdana" panose="020B0604030504040204" pitchFamily="34" charset="0"/>
              <a:ea typeface="Verdana" panose="020B0604030504040204" pitchFamily="34" charset="0"/>
              <a:cs typeface="Times New Roman" panose="02020603050405020304" pitchFamily="18" charset="0"/>
            </a:endParaRPr>
          </a:p>
          <a:p>
            <a:pPr marL="0" indent="0">
              <a:buNone/>
            </a:pPr>
            <a:endParaRPr lang="en-US"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0854736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C91AE-E4B5-44AA-96EF-44299841FE68}"/>
              </a:ext>
            </a:extLst>
          </p:cNvPr>
          <p:cNvSpPr>
            <a:spLocks noGrp="1"/>
          </p:cNvSpPr>
          <p:nvPr>
            <p:ph type="title"/>
          </p:nvPr>
        </p:nvSpPr>
        <p:spPr>
          <a:xfrm>
            <a:off x="628650" y="433365"/>
            <a:ext cx="7886700" cy="1325563"/>
          </a:xfrm>
        </p:spPr>
        <p:txBody>
          <a:bodyPr anchor="t">
            <a:normAutofit/>
          </a:bodyPr>
          <a:lstStyle/>
          <a:p>
            <a:pPr lvl="1" algn="just"/>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17. Υποχρεώσεις Ληπτών Ενίσχυσης </a:t>
            </a:r>
          </a:p>
        </p:txBody>
      </p:sp>
      <p:sp>
        <p:nvSpPr>
          <p:cNvPr id="2" name="Content Placeholder 1">
            <a:extLst>
              <a:ext uri="{FF2B5EF4-FFF2-40B4-BE49-F238E27FC236}">
                <a16:creationId xmlns:a16="http://schemas.microsoft.com/office/drawing/2014/main" id="{69318011-D13F-4DC2-9C25-74074223E80B}"/>
              </a:ext>
            </a:extLst>
          </p:cNvPr>
          <p:cNvSpPr>
            <a:spLocks noGrp="1"/>
          </p:cNvSpPr>
          <p:nvPr>
            <p:ph idx="1"/>
          </p:nvPr>
        </p:nvSpPr>
        <p:spPr>
          <a:xfrm>
            <a:off x="628650" y="1012529"/>
            <a:ext cx="7886700" cy="4832941"/>
          </a:xfrm>
        </p:spPr>
        <p:txBody>
          <a:bodyPr>
            <a:noAutofit/>
          </a:bodyPr>
          <a:lstStyle/>
          <a:p>
            <a:pPr marL="342900" indent="-342900" algn="just">
              <a:lnSpc>
                <a:spcPct val="115000"/>
              </a:lnSpc>
              <a:spcBef>
                <a:spcPts val="0"/>
              </a:spcBef>
              <a:spcAft>
                <a:spcPts val="600"/>
              </a:spcAft>
              <a:buClr>
                <a:schemeClr val="accent2">
                  <a:lumMod val="75000"/>
                </a:schemeClr>
              </a:buClr>
              <a:buFont typeface="+mj-lt"/>
              <a:buAutoNum type="arabicPeriod" startAt="4"/>
            </a:pPr>
            <a:r>
              <a:rPr lang="el-GR" sz="1500" dirty="0">
                <a:solidFill>
                  <a:srgbClr val="5F5F5F"/>
                </a:solidFill>
                <a:latin typeface="Verdana" panose="020B0604030504040204" pitchFamily="34" charset="0"/>
                <a:ea typeface="Verdana" panose="020B0604030504040204" pitchFamily="34" charset="0"/>
                <a:cs typeface="Tahoma" panose="020B0604030504040204" pitchFamily="34" charset="0"/>
              </a:rPr>
              <a:t>να παρέχουν κάθε στοιχείο και πληροφορία που αφορούν στο έργο ακόμα και μετά τη λήξη της Δράσης,  </a:t>
            </a:r>
          </a:p>
          <a:p>
            <a:pPr marL="342900" indent="-342900" algn="just">
              <a:lnSpc>
                <a:spcPct val="115000"/>
              </a:lnSpc>
              <a:spcBef>
                <a:spcPts val="0"/>
              </a:spcBef>
              <a:spcAft>
                <a:spcPts val="600"/>
              </a:spcAft>
              <a:buClr>
                <a:schemeClr val="accent2">
                  <a:lumMod val="75000"/>
                </a:schemeClr>
              </a:buClr>
              <a:buFont typeface="+mj-lt"/>
              <a:buAutoNum type="arabicPeriod" startAt="4"/>
            </a:pPr>
            <a:r>
              <a:rPr lang="el-GR" sz="1500" dirty="0">
                <a:solidFill>
                  <a:srgbClr val="5F5F5F"/>
                </a:solidFill>
                <a:latin typeface="Verdana" panose="020B0604030504040204" pitchFamily="34" charset="0"/>
                <a:ea typeface="Verdana" panose="020B0604030504040204" pitchFamily="34" charset="0"/>
                <a:cs typeface="Tahoma" panose="020B0604030504040204" pitchFamily="34" charset="0"/>
              </a:rPr>
              <a:t>να πραγματοποιούν όλες τις απαραίτητες ενέργειες, για την ενημέρωση του Πληροφοριακού Συστήματος Κρατικών Ενισχύσεων (ΠΣΚΕ) με τα δεδομένα και έγγραφα της Πράξης που υλοποιούν, διασφαλίζοντας την ακρίβεια, την ποιότητα και πληρότητα των στοιχείων που υποβάλλουν στο ΠΣΚΕ</a:t>
            </a:r>
          </a:p>
          <a:p>
            <a:pPr marL="342900" indent="-342900" algn="just">
              <a:lnSpc>
                <a:spcPct val="115000"/>
              </a:lnSpc>
              <a:spcBef>
                <a:spcPts val="0"/>
              </a:spcBef>
              <a:spcAft>
                <a:spcPts val="600"/>
              </a:spcAft>
              <a:buClr>
                <a:schemeClr val="accent2">
                  <a:lumMod val="75000"/>
                </a:schemeClr>
              </a:buClr>
              <a:buFont typeface="+mj-lt"/>
              <a:buAutoNum type="arabicPeriod" startAt="4"/>
            </a:pPr>
            <a:r>
              <a:rPr lang="el-GR" sz="1500" dirty="0">
                <a:solidFill>
                  <a:srgbClr val="5F5F5F"/>
                </a:solidFill>
                <a:latin typeface="Verdana" panose="020B0604030504040204" pitchFamily="34" charset="0"/>
                <a:ea typeface="Verdana" panose="020B0604030504040204" pitchFamily="34" charset="0"/>
                <a:cs typeface="Tahoma" panose="020B0604030504040204" pitchFamily="34" charset="0"/>
              </a:rPr>
              <a:t>να αποδέχονται τη συμπερίληψή τους στο κατάλογο των πράξεων του Ε.Π. που δημοσιοποιεί η Ειδική Υπηρεσία Διαχείρισης του ΕΠΑΝΕΚ (ή εναλλακτικά ο ΕΦΕΠΑΕ), στις διαδικτυακές πύλες www.antagonistikotita.gr, www.espa.gr, </a:t>
            </a:r>
            <a:r>
              <a:rPr lang="el-GR" sz="1500" dirty="0">
                <a:solidFill>
                  <a:srgbClr val="5F5F5F"/>
                </a:solidFill>
                <a:latin typeface="Verdana" panose="020B0604030504040204" pitchFamily="34" charset="0"/>
                <a:ea typeface="Verdana" panose="020B0604030504040204" pitchFamily="34" charset="0"/>
                <a:cs typeface="Tahoma" panose="020B0604030504040204" pitchFamily="34" charset="0"/>
                <a:hlinkClick r:id="rId2"/>
              </a:rPr>
              <a:t>www.efepae.gr</a:t>
            </a:r>
            <a:endParaRPr lang="el-GR" sz="1500" dirty="0">
              <a:solidFill>
                <a:srgbClr val="5F5F5F"/>
              </a:solidFill>
              <a:latin typeface="Verdana" panose="020B0604030504040204" pitchFamily="34" charset="0"/>
              <a:ea typeface="Verdana" panose="020B0604030504040204" pitchFamily="34" charset="0"/>
              <a:cs typeface="Tahoma" panose="020B0604030504040204" pitchFamily="34" charset="0"/>
            </a:endParaRPr>
          </a:p>
          <a:p>
            <a:pPr marL="342900" indent="-342900" algn="just">
              <a:lnSpc>
                <a:spcPct val="115000"/>
              </a:lnSpc>
              <a:spcBef>
                <a:spcPts val="0"/>
              </a:spcBef>
              <a:spcAft>
                <a:spcPts val="600"/>
              </a:spcAft>
              <a:buClr>
                <a:schemeClr val="accent2">
                  <a:lumMod val="75000"/>
                </a:schemeClr>
              </a:buClr>
              <a:buFont typeface="+mj-lt"/>
              <a:buAutoNum type="arabicPeriod" startAt="4"/>
            </a:pPr>
            <a:r>
              <a:rPr kumimoji="0" lang="el-GR" sz="1500" b="0" i="0" u="none" strike="noStrike" kern="1200" cap="none" spc="0" normalizeH="0" baseline="0" noProof="0" dirty="0">
                <a:ln>
                  <a:noFill/>
                </a:ln>
                <a:solidFill>
                  <a:srgbClr val="5F5F5F"/>
                </a:solidFill>
                <a:effectLst/>
                <a:uLnTx/>
                <a:uFillTx/>
                <a:latin typeface="Verdana" panose="020B0604030504040204" pitchFamily="34" charset="0"/>
                <a:ea typeface="Verdana" panose="020B0604030504040204" pitchFamily="34" charset="0"/>
                <a:cs typeface="Times New Roman" panose="02020603050405020304" pitchFamily="18" charset="0"/>
              </a:rPr>
              <a:t>να μην διακόπτουν την υλοποίηση και λειτουργία του </a:t>
            </a:r>
            <a:r>
              <a:rPr kumimoji="0" lang="el-GR" sz="1500" b="0" i="0" u="none" strike="noStrike" kern="1200" cap="none" spc="0" normalizeH="0" baseline="0" noProof="0" dirty="0" err="1">
                <a:ln>
                  <a:noFill/>
                </a:ln>
                <a:solidFill>
                  <a:srgbClr val="5F5F5F"/>
                </a:solidFill>
                <a:effectLst/>
                <a:uLnTx/>
                <a:uFillTx/>
                <a:latin typeface="Verdana" panose="020B0604030504040204" pitchFamily="34" charset="0"/>
                <a:ea typeface="Verdana" panose="020B0604030504040204" pitchFamily="34" charset="0"/>
                <a:cs typeface="Times New Roman" panose="02020603050405020304" pitchFamily="18" charset="0"/>
              </a:rPr>
              <a:t>ενισχυθέντος</a:t>
            </a:r>
            <a:r>
              <a:rPr kumimoji="0" lang="el-GR" sz="1500" b="0" i="0" u="none" strike="noStrike" kern="1200" cap="none" spc="0" normalizeH="0" baseline="0" noProof="0" dirty="0">
                <a:ln>
                  <a:noFill/>
                </a:ln>
                <a:solidFill>
                  <a:srgbClr val="5F5F5F"/>
                </a:solidFill>
                <a:effectLst/>
                <a:uLnTx/>
                <a:uFillTx/>
                <a:latin typeface="Verdana" panose="020B0604030504040204" pitchFamily="34" charset="0"/>
                <a:ea typeface="Verdana" panose="020B0604030504040204" pitchFamily="34" charset="0"/>
                <a:cs typeface="Times New Roman" panose="02020603050405020304" pitchFamily="18" charset="0"/>
              </a:rPr>
              <a:t> έργου, εκτός αν συντρέχουν λόγοι ανωτέρας βίας (απαιτείται ενημέρωση του ΕΦΕΠΑΕ),</a:t>
            </a:r>
          </a:p>
          <a:p>
            <a:pPr marL="342900" indent="-342900" algn="just">
              <a:lnSpc>
                <a:spcPct val="115000"/>
              </a:lnSpc>
              <a:spcBef>
                <a:spcPts val="0"/>
              </a:spcBef>
              <a:spcAft>
                <a:spcPts val="600"/>
              </a:spcAft>
              <a:buClr>
                <a:schemeClr val="accent2">
                  <a:lumMod val="75000"/>
                </a:schemeClr>
              </a:buClr>
              <a:buFont typeface="+mj-lt"/>
              <a:buAutoNum type="arabicPeriod" startAt="4"/>
            </a:pPr>
            <a:r>
              <a:rPr kumimoji="0" lang="el-GR" sz="1500" b="0" i="0" u="none" strike="noStrike" kern="1200" cap="none" spc="0" normalizeH="0" baseline="0" noProof="0" dirty="0">
                <a:ln>
                  <a:noFill/>
                </a:ln>
                <a:solidFill>
                  <a:srgbClr val="5F5F5F"/>
                </a:solidFill>
                <a:effectLst/>
                <a:uLnTx/>
                <a:uFillTx/>
                <a:latin typeface="Verdana" panose="020B0604030504040204" pitchFamily="34" charset="0"/>
                <a:ea typeface="Verdana" panose="020B0604030504040204" pitchFamily="34" charset="0"/>
                <a:cs typeface="Times New Roman" panose="02020603050405020304" pitchFamily="18" charset="0"/>
              </a:rPr>
              <a:t>να μην προβούν σε μετεγκατάσταση του </a:t>
            </a:r>
            <a:r>
              <a:rPr kumimoji="0" lang="el-GR" sz="1500" b="0" i="0" u="none" strike="noStrike" kern="1200" cap="none" spc="0" normalizeH="0" baseline="0" noProof="0" dirty="0" err="1">
                <a:ln>
                  <a:noFill/>
                </a:ln>
                <a:solidFill>
                  <a:srgbClr val="5F5F5F"/>
                </a:solidFill>
                <a:effectLst/>
                <a:uLnTx/>
                <a:uFillTx/>
                <a:latin typeface="Verdana" panose="020B0604030504040204" pitchFamily="34" charset="0"/>
                <a:ea typeface="Verdana" panose="020B0604030504040204" pitchFamily="34" charset="0"/>
                <a:cs typeface="Times New Roman" panose="02020603050405020304" pitchFamily="18" charset="0"/>
              </a:rPr>
              <a:t>ενισχυθέντος</a:t>
            </a:r>
            <a:r>
              <a:rPr kumimoji="0" lang="el-GR" sz="1500" b="0" i="0" u="none" strike="noStrike" kern="1200" cap="none" spc="0" normalizeH="0" baseline="0" noProof="0" dirty="0">
                <a:ln>
                  <a:noFill/>
                </a:ln>
                <a:solidFill>
                  <a:srgbClr val="5F5F5F"/>
                </a:solidFill>
                <a:effectLst/>
                <a:uLnTx/>
                <a:uFillTx/>
                <a:latin typeface="Verdana" panose="020B0604030504040204" pitchFamily="34" charset="0"/>
                <a:ea typeface="Verdana" panose="020B0604030504040204" pitchFamily="34" charset="0"/>
                <a:cs typeface="Times New Roman" panose="02020603050405020304" pitchFamily="18" charset="0"/>
              </a:rPr>
              <a:t> έργου εκτός του Δήμου /Δημοτικής Ενότητας / Δημοτικού Διαμερίσματος που χορηγήθηκε η ενίσχυση.</a:t>
            </a:r>
          </a:p>
          <a:p>
            <a:pPr marL="0" indent="0" algn="just">
              <a:lnSpc>
                <a:spcPct val="115000"/>
              </a:lnSpc>
              <a:spcBef>
                <a:spcPts val="0"/>
              </a:spcBef>
              <a:spcAft>
                <a:spcPts val="600"/>
              </a:spcAft>
              <a:buClr>
                <a:srgbClr val="000099"/>
              </a:buClr>
              <a:buNone/>
            </a:pPr>
            <a:endParaRPr lang="en-US" sz="3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681282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C91AE-E4B5-44AA-96EF-44299841FE68}"/>
              </a:ext>
            </a:extLst>
          </p:cNvPr>
          <p:cNvSpPr>
            <a:spLocks noGrp="1"/>
          </p:cNvSpPr>
          <p:nvPr>
            <p:ph type="title"/>
          </p:nvPr>
        </p:nvSpPr>
        <p:spPr>
          <a:xfrm>
            <a:off x="628650" y="448706"/>
            <a:ext cx="7886700" cy="654844"/>
          </a:xfrm>
        </p:spPr>
        <p:txBody>
          <a:bodyPr anchor="t">
            <a:normAutofit/>
          </a:bodyPr>
          <a:lstStyle/>
          <a:p>
            <a:pPr lvl="1" algn="just"/>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18</a:t>
            </a:r>
            <a:r>
              <a:rPr lang="en-US" sz="2400" b="1" dirty="0">
                <a:solidFill>
                  <a:srgbClr val="5F5F5F"/>
                </a:solidFill>
                <a:latin typeface="Verdana" panose="020B0604030504040204" pitchFamily="34" charset="0"/>
                <a:ea typeface="Verdana" panose="020B0604030504040204" pitchFamily="34" charset="0"/>
                <a:cs typeface="Verdana" panose="020B0604030504040204" pitchFamily="34" charset="0"/>
              </a:rPr>
              <a:t>. </a:t>
            </a:r>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Υποχρεώσεις Δημοσιότητας</a:t>
            </a:r>
          </a:p>
        </p:txBody>
      </p:sp>
      <p:sp>
        <p:nvSpPr>
          <p:cNvPr id="2" name="Content Placeholder 1">
            <a:extLst>
              <a:ext uri="{FF2B5EF4-FFF2-40B4-BE49-F238E27FC236}">
                <a16:creationId xmlns:a16="http://schemas.microsoft.com/office/drawing/2014/main" id="{69318011-D13F-4DC2-9C25-74074223E80B}"/>
              </a:ext>
            </a:extLst>
          </p:cNvPr>
          <p:cNvSpPr>
            <a:spLocks noGrp="1"/>
          </p:cNvSpPr>
          <p:nvPr>
            <p:ph idx="1"/>
          </p:nvPr>
        </p:nvSpPr>
        <p:spPr>
          <a:xfrm>
            <a:off x="628650" y="1017423"/>
            <a:ext cx="7886700" cy="3704035"/>
          </a:xfrm>
        </p:spPr>
        <p:txBody>
          <a:bodyPr>
            <a:noAutofit/>
          </a:bodyPr>
          <a:lstStyle/>
          <a:p>
            <a:pPr marL="0" indent="0" algn="just">
              <a:lnSpc>
                <a:spcPct val="150000"/>
              </a:lnSpc>
              <a:buClr>
                <a:srgbClr val="C00000"/>
              </a:buClr>
              <a:buNone/>
              <a:tabLst>
                <a:tab pos="338138" algn="l"/>
              </a:tabLst>
            </a:pPr>
            <a:r>
              <a:rPr lang="el-GR" sz="1400" b="1" i="1" dirty="0">
                <a:solidFill>
                  <a:srgbClr val="4D4D4D"/>
                </a:solidFill>
                <a:latin typeface="Verdana" panose="020B0604030504040204" pitchFamily="34" charset="0"/>
                <a:ea typeface="Verdana" panose="020B0604030504040204" pitchFamily="34" charset="0"/>
                <a:cs typeface="Verdana" panose="020B0604030504040204" pitchFamily="34" charset="0"/>
              </a:rPr>
              <a:t>Οι λήπτες οφείλουν</a:t>
            </a:r>
            <a:r>
              <a:rPr lang="en-US" sz="1400" b="1" i="1" dirty="0">
                <a:solidFill>
                  <a:srgbClr val="4D4D4D"/>
                </a:solidFill>
                <a:latin typeface="Verdana" panose="020B0604030504040204" pitchFamily="34" charset="0"/>
                <a:ea typeface="Verdana" panose="020B0604030504040204" pitchFamily="34" charset="0"/>
                <a:cs typeface="Verdana" panose="020B0604030504040204" pitchFamily="34" charset="0"/>
              </a:rPr>
              <a:t>:</a:t>
            </a:r>
            <a:endParaRPr lang="el-GR" sz="1400" b="1" i="1" dirty="0">
              <a:solidFill>
                <a:srgbClr val="4D4D4D"/>
              </a:solidFill>
              <a:latin typeface="Verdana" panose="020B0604030504040204" pitchFamily="34" charset="0"/>
              <a:ea typeface="Verdana" panose="020B0604030504040204" pitchFamily="34" charset="0"/>
              <a:cs typeface="Verdana" panose="020B0604030504040204" pitchFamily="34" charset="0"/>
            </a:endParaRPr>
          </a:p>
          <a:p>
            <a:pPr algn="just">
              <a:lnSpc>
                <a:spcPct val="150000"/>
              </a:lnSpc>
              <a:buClr>
                <a:schemeClr val="accent2">
                  <a:lumMod val="75000"/>
                </a:schemeClr>
              </a:buClr>
              <a:buFont typeface="Wingdings" panose="05000000000000000000" pitchFamily="2" charset="2"/>
              <a:buChar char="q"/>
              <a:tabLst>
                <a:tab pos="338138" algn="l"/>
              </a:tabLst>
            </a:pPr>
            <a:r>
              <a:rPr lang="el-GR" sz="1600" dirty="0">
                <a:solidFill>
                  <a:srgbClr val="4D4D4D"/>
                </a:solidFill>
                <a:latin typeface="Verdana" panose="020B0604030504040204" pitchFamily="34" charset="0"/>
                <a:ea typeface="Verdana" panose="020B0604030504040204" pitchFamily="34" charset="0"/>
                <a:cs typeface="Verdana" panose="020B0604030504040204" pitchFamily="34" charset="0"/>
              </a:rPr>
              <a:t>να παρέχουν στο διαδικτυακό τόπο, </a:t>
            </a:r>
            <a:r>
              <a:rPr lang="el-GR" sz="1600" dirty="0">
                <a:solidFill>
                  <a:srgbClr val="4D4D4D"/>
                </a:solidFill>
                <a:latin typeface="Verdana" panose="020B0604030504040204" pitchFamily="34" charset="0"/>
                <a:ea typeface="Verdana" panose="020B0604030504040204" pitchFamily="34" charset="0"/>
              </a:rPr>
              <a:t>εάν υπάρχει, </a:t>
            </a:r>
            <a:r>
              <a:rPr lang="el-GR" sz="1600" dirty="0">
                <a:solidFill>
                  <a:srgbClr val="4D4D4D"/>
                </a:solidFill>
                <a:latin typeface="Verdana" panose="020B0604030504040204" pitchFamily="34" charset="0"/>
                <a:ea typeface="Verdana" panose="020B0604030504040204" pitchFamily="34" charset="0"/>
                <a:cs typeface="Verdana" panose="020B0604030504040204" pitchFamily="34" charset="0"/>
              </a:rPr>
              <a:t>σύντομη περιγραφή της πράξης και τη χρηματοδοτική συνδρομή από την Ένωση</a:t>
            </a:r>
            <a:r>
              <a:rPr lang="el-GR" sz="1600" dirty="0">
                <a:solidFill>
                  <a:srgbClr val="4D4D4D"/>
                </a:solidFill>
                <a:latin typeface="Verdana" panose="020B0604030504040204" pitchFamily="34" charset="0"/>
                <a:ea typeface="Verdana" panose="020B0604030504040204" pitchFamily="34" charset="0"/>
              </a:rPr>
              <a:t>,</a:t>
            </a:r>
          </a:p>
          <a:p>
            <a:pPr algn="just">
              <a:lnSpc>
                <a:spcPct val="150000"/>
              </a:lnSpc>
              <a:buClr>
                <a:schemeClr val="accent2">
                  <a:lumMod val="75000"/>
                </a:schemeClr>
              </a:buClr>
              <a:buFont typeface="Wingdings" panose="05000000000000000000" pitchFamily="2" charset="2"/>
              <a:buChar char="q"/>
              <a:tabLst>
                <a:tab pos="338138" algn="l"/>
              </a:tabLst>
            </a:pPr>
            <a:r>
              <a:rPr lang="el-GR" sz="1600" dirty="0">
                <a:solidFill>
                  <a:srgbClr val="4D4D4D"/>
                </a:solidFill>
                <a:latin typeface="Verdana" panose="020B0604030504040204" pitchFamily="34" charset="0"/>
                <a:ea typeface="Verdana" panose="020B0604030504040204" pitchFamily="34" charset="0"/>
                <a:cs typeface="Verdana" panose="020B0604030504040204" pitchFamily="34" charset="0"/>
              </a:rPr>
              <a:t>να τοποθετήσουν (</a:t>
            </a:r>
            <a:r>
              <a:rPr lang="el-GR" sz="1600" dirty="0" err="1">
                <a:solidFill>
                  <a:srgbClr val="4D4D4D"/>
                </a:solidFill>
                <a:latin typeface="Verdana" panose="020B0604030504040204" pitchFamily="34" charset="0"/>
                <a:ea typeface="Verdana" panose="020B0604030504040204" pitchFamily="34" charset="0"/>
                <a:cs typeface="Verdana" panose="020B0604030504040204" pitchFamily="34" charset="0"/>
              </a:rPr>
              <a:t>κατ΄ελάχιστον</a:t>
            </a:r>
            <a:r>
              <a:rPr lang="el-GR" sz="1600" dirty="0">
                <a:solidFill>
                  <a:srgbClr val="4D4D4D"/>
                </a:solidFill>
                <a:latin typeface="Verdana" panose="020B0604030504040204" pitchFamily="34" charset="0"/>
                <a:ea typeface="Verdana" panose="020B0604030504040204" pitchFamily="34" charset="0"/>
                <a:cs typeface="Verdana" panose="020B0604030504040204" pitchFamily="34" charset="0"/>
              </a:rPr>
              <a:t>) το έμβλημα της Ε.Ε. με τη σχετική αναφορά </a:t>
            </a:r>
            <a:r>
              <a:rPr lang="el-GR" sz="1600" dirty="0">
                <a:solidFill>
                  <a:srgbClr val="4D4D4D"/>
                </a:solidFill>
                <a:latin typeface="Verdana" panose="020B0604030504040204" pitchFamily="34" charset="0"/>
                <a:ea typeface="Verdana" panose="020B0604030504040204" pitchFamily="34" charset="0"/>
              </a:rPr>
              <a:t>στην Ένωση και </a:t>
            </a:r>
            <a:r>
              <a:rPr lang="el-GR" sz="1600" dirty="0">
                <a:solidFill>
                  <a:srgbClr val="4D4D4D"/>
                </a:solidFill>
                <a:latin typeface="Verdana" panose="020B0604030504040204" pitchFamily="34" charset="0"/>
                <a:ea typeface="Verdana" panose="020B0604030504040204" pitchFamily="34" charset="0"/>
                <a:cs typeface="Verdana" panose="020B0604030504040204" pitchFamily="34" charset="0"/>
              </a:rPr>
              <a:t>στο Διαρθρωτικό Ταμείο σε ορατό σημείο, στην αρχική σελίδα στον </a:t>
            </a:r>
            <a:r>
              <a:rPr lang="el-GR" sz="1600" dirty="0" err="1">
                <a:solidFill>
                  <a:srgbClr val="4D4D4D"/>
                </a:solidFill>
                <a:latin typeface="Verdana" panose="020B0604030504040204" pitchFamily="34" charset="0"/>
                <a:ea typeface="Verdana" panose="020B0604030504040204" pitchFamily="34" charset="0"/>
                <a:cs typeface="Verdana" panose="020B0604030504040204" pitchFamily="34" charset="0"/>
              </a:rPr>
              <a:t>ιστότοπο</a:t>
            </a:r>
            <a:r>
              <a:rPr lang="el-GR" sz="1600" dirty="0">
                <a:solidFill>
                  <a:srgbClr val="4D4D4D"/>
                </a:solidFill>
                <a:latin typeface="Verdana" panose="020B0604030504040204" pitchFamily="34" charset="0"/>
                <a:ea typeface="Verdana" panose="020B0604030504040204" pitchFamily="34" charset="0"/>
                <a:cs typeface="Verdana" panose="020B0604030504040204" pitchFamily="34" charset="0"/>
              </a:rPr>
              <a:t> της επιχείρησης, χωρίς να απαιτείται κύλιση,</a:t>
            </a:r>
          </a:p>
          <a:p>
            <a:pPr algn="just">
              <a:lnSpc>
                <a:spcPct val="150000"/>
              </a:lnSpc>
              <a:buClr>
                <a:schemeClr val="accent2">
                  <a:lumMod val="75000"/>
                </a:schemeClr>
              </a:buClr>
              <a:buFont typeface="Wingdings" panose="05000000000000000000" pitchFamily="2" charset="2"/>
              <a:buChar char="q"/>
              <a:tabLst>
                <a:tab pos="338138" algn="l"/>
              </a:tabLst>
            </a:pPr>
            <a:r>
              <a:rPr lang="el-GR" sz="1600" dirty="0">
                <a:solidFill>
                  <a:srgbClr val="4D4D4D"/>
                </a:solidFill>
                <a:latin typeface="Verdana" panose="020B0604030504040204" pitchFamily="34" charset="0"/>
                <a:ea typeface="Verdana" panose="020B0604030504040204" pitchFamily="34" charset="0"/>
                <a:cs typeface="Verdana" panose="020B0604030504040204" pitchFamily="34" charset="0"/>
              </a:rPr>
              <a:t>να τοποθετήσουν σε εμφανές σημείο της επιχείρησής τους αφίσα, σε ελάχιστο μέγεθος A3 αναφορικά με τη συνδρομή του Διαρθρωτικού Ταμείου στην υλοποίηση της Πράξης</a:t>
            </a:r>
            <a:r>
              <a:rPr lang="en-US" sz="1600" dirty="0">
                <a:solidFill>
                  <a:srgbClr val="4D4D4D"/>
                </a:solidFill>
                <a:latin typeface="Verdana" panose="020B0604030504040204" pitchFamily="34" charset="0"/>
                <a:ea typeface="Verdana" panose="020B0604030504040204" pitchFamily="34" charset="0"/>
                <a:cs typeface="Verdana" panose="020B0604030504040204" pitchFamily="34" charset="0"/>
              </a:rPr>
              <a:t>, </a:t>
            </a:r>
            <a:r>
              <a:rPr lang="el-GR" sz="1600" dirty="0">
                <a:solidFill>
                  <a:srgbClr val="4D4D4D"/>
                </a:solidFill>
                <a:latin typeface="Verdana" panose="020B0604030504040204" pitchFamily="34" charset="0"/>
                <a:ea typeface="Verdana" panose="020B0604030504040204" pitchFamily="34" charset="0"/>
                <a:cs typeface="Verdana" panose="020B0604030504040204" pitchFamily="34" charset="0"/>
              </a:rPr>
              <a:t>σύμφωνα με τις οδηγίες της αναθέτουσας αρχής.</a:t>
            </a:r>
            <a:endParaRPr lang="en-US" sz="1600" dirty="0">
              <a:latin typeface="Verdana" panose="020B0604030504040204" pitchFamily="34" charset="0"/>
              <a:ea typeface="Verdana" panose="020B0604030504040204" pitchFamily="34" charset="0"/>
              <a:cs typeface="Times New Roman" panose="02020603050405020304" pitchFamily="18" charset="0"/>
            </a:endParaRPr>
          </a:p>
          <a:p>
            <a:pPr marL="257175" indent="-257175" algn="just">
              <a:lnSpc>
                <a:spcPct val="115000"/>
              </a:lnSpc>
              <a:spcBef>
                <a:spcPts val="0"/>
              </a:spcBef>
              <a:spcAft>
                <a:spcPts val="600"/>
              </a:spcAft>
              <a:buFont typeface="+mj-lt"/>
              <a:buAutoNum type="arabicPeriod" startAt="9"/>
            </a:pPr>
            <a:endParaRPr lang="en-US" sz="1600" dirty="0">
              <a:latin typeface="Verdana" panose="020B0604030504040204" pitchFamily="34" charset="0"/>
              <a:ea typeface="Verdana" panose="020B0604030504040204" pitchFamily="34" charset="0"/>
              <a:cs typeface="Times New Roman" panose="02020603050405020304" pitchFamily="18" charset="0"/>
            </a:endParaRPr>
          </a:p>
          <a:p>
            <a:pPr marL="0" indent="0" algn="just">
              <a:lnSpc>
                <a:spcPct val="115000"/>
              </a:lnSpc>
              <a:spcBef>
                <a:spcPts val="0"/>
              </a:spcBef>
              <a:spcAft>
                <a:spcPts val="600"/>
              </a:spcAft>
              <a:buNone/>
            </a:pPr>
            <a:endParaRPr lang="en-US" sz="1600" dirty="0">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8681244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C91AE-E4B5-44AA-96EF-44299841FE68}"/>
              </a:ext>
            </a:extLst>
          </p:cNvPr>
          <p:cNvSpPr>
            <a:spLocks noGrp="1"/>
          </p:cNvSpPr>
          <p:nvPr>
            <p:ph type="title"/>
          </p:nvPr>
        </p:nvSpPr>
        <p:spPr>
          <a:xfrm>
            <a:off x="225934" y="227544"/>
            <a:ext cx="5011084" cy="469106"/>
          </a:xfrm>
        </p:spPr>
        <p:txBody>
          <a:bodyPr anchor="t">
            <a:normAutofit fontScale="90000"/>
          </a:bodyPr>
          <a:lstStyle/>
          <a:p>
            <a:pPr lvl="1" algn="just"/>
            <a:r>
              <a:rPr lang="el-GR" sz="2000" b="1" dirty="0">
                <a:solidFill>
                  <a:schemeClr val="tx1">
                    <a:lumMod val="50000"/>
                    <a:lumOff val="50000"/>
                  </a:schemeClr>
                </a:solidFill>
                <a:latin typeface="Verdana" panose="020B0604030504040204" pitchFamily="34" charset="0"/>
                <a:ea typeface="Verdana" panose="020B0604030504040204" pitchFamily="34" charset="0"/>
              </a:rPr>
              <a:t>19</a:t>
            </a:r>
            <a:r>
              <a:rPr lang="en-US" sz="2000" b="1" dirty="0">
                <a:solidFill>
                  <a:schemeClr val="tx1">
                    <a:lumMod val="50000"/>
                    <a:lumOff val="50000"/>
                  </a:schemeClr>
                </a:solidFill>
                <a:latin typeface="Verdana" panose="020B0604030504040204" pitchFamily="34" charset="0"/>
                <a:ea typeface="Verdana" panose="020B0604030504040204" pitchFamily="34" charset="0"/>
              </a:rPr>
              <a:t>.</a:t>
            </a:r>
            <a:r>
              <a:rPr lang="el-GR" sz="2000" b="1" dirty="0">
                <a:solidFill>
                  <a:schemeClr val="tx1">
                    <a:lumMod val="50000"/>
                    <a:lumOff val="50000"/>
                  </a:schemeClr>
                </a:solidFill>
                <a:latin typeface="Verdana" panose="020B0604030504040204" pitchFamily="34" charset="0"/>
                <a:ea typeface="Verdana" panose="020B0604030504040204" pitchFamily="34" charset="0"/>
              </a:rPr>
              <a:t> </a:t>
            </a:r>
            <a:r>
              <a:rPr lang="el-GR" sz="2000" b="1" dirty="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rPr>
              <a:t>Πληροφορίες για το κοινό</a:t>
            </a:r>
            <a:r>
              <a:rPr lang="en-US" b="1" dirty="0">
                <a:solidFill>
                  <a:srgbClr val="5F5F5F"/>
                </a:solidFill>
                <a:latin typeface="+mn-lt"/>
                <a:ea typeface="Verdana" panose="020B0604030504040204" pitchFamily="34" charset="0"/>
                <a:cs typeface="Verdana" panose="020B0604030504040204" pitchFamily="34" charset="0"/>
              </a:rPr>
              <a:t> </a:t>
            </a:r>
            <a:endParaRPr lang="el-GR" sz="2700" b="1" dirty="0">
              <a:solidFill>
                <a:srgbClr val="5F5F5F"/>
              </a:solidFill>
              <a:latin typeface="+mn-lt"/>
              <a:ea typeface="Verdana" panose="020B0604030504040204" pitchFamily="34" charset="0"/>
              <a:cs typeface="Verdana" panose="020B0604030504040204" pitchFamily="34" charset="0"/>
            </a:endParaRPr>
          </a:p>
        </p:txBody>
      </p:sp>
      <p:graphicFrame>
        <p:nvGraphicFramePr>
          <p:cNvPr id="5" name="Table 4">
            <a:extLst>
              <a:ext uri="{FF2B5EF4-FFF2-40B4-BE49-F238E27FC236}">
                <a16:creationId xmlns:a16="http://schemas.microsoft.com/office/drawing/2014/main" id="{CFF3196D-A2BD-48B4-925B-F492544AAF6B}"/>
              </a:ext>
            </a:extLst>
          </p:cNvPr>
          <p:cNvGraphicFramePr>
            <a:graphicFrameLocks noGrp="1"/>
          </p:cNvGraphicFramePr>
          <p:nvPr>
            <p:ph idx="1"/>
            <p:extLst>
              <p:ext uri="{D42A27DB-BD31-4B8C-83A1-F6EECF244321}">
                <p14:modId xmlns:p14="http://schemas.microsoft.com/office/powerpoint/2010/main" val="2671785876"/>
              </p:ext>
            </p:extLst>
          </p:nvPr>
        </p:nvGraphicFramePr>
        <p:xfrm>
          <a:off x="225934" y="1112236"/>
          <a:ext cx="8702841" cy="2514958"/>
        </p:xfrm>
        <a:graphic>
          <a:graphicData uri="http://schemas.openxmlformats.org/drawingml/2006/table">
            <a:tbl>
              <a:tblPr>
                <a:tableStyleId>{ED083AE6-46FA-4A59-8FB0-9F97EB10719F}</a:tableStyleId>
              </a:tblPr>
              <a:tblGrid>
                <a:gridCol w="425084">
                  <a:extLst>
                    <a:ext uri="{9D8B030D-6E8A-4147-A177-3AD203B41FA5}">
                      <a16:colId xmlns:a16="http://schemas.microsoft.com/office/drawing/2014/main" val="4240638990"/>
                    </a:ext>
                  </a:extLst>
                </a:gridCol>
                <a:gridCol w="1259398">
                  <a:extLst>
                    <a:ext uri="{9D8B030D-6E8A-4147-A177-3AD203B41FA5}">
                      <a16:colId xmlns:a16="http://schemas.microsoft.com/office/drawing/2014/main" val="2406860223"/>
                    </a:ext>
                  </a:extLst>
                </a:gridCol>
                <a:gridCol w="2265569">
                  <a:extLst>
                    <a:ext uri="{9D8B030D-6E8A-4147-A177-3AD203B41FA5}">
                      <a16:colId xmlns:a16="http://schemas.microsoft.com/office/drawing/2014/main" val="2147589428"/>
                    </a:ext>
                  </a:extLst>
                </a:gridCol>
                <a:gridCol w="939394">
                  <a:extLst>
                    <a:ext uri="{9D8B030D-6E8A-4147-A177-3AD203B41FA5}">
                      <a16:colId xmlns:a16="http://schemas.microsoft.com/office/drawing/2014/main" val="2227584685"/>
                    </a:ext>
                  </a:extLst>
                </a:gridCol>
                <a:gridCol w="1512168">
                  <a:extLst>
                    <a:ext uri="{9D8B030D-6E8A-4147-A177-3AD203B41FA5}">
                      <a16:colId xmlns:a16="http://schemas.microsoft.com/office/drawing/2014/main" val="1179793301"/>
                    </a:ext>
                  </a:extLst>
                </a:gridCol>
                <a:gridCol w="936104">
                  <a:extLst>
                    <a:ext uri="{9D8B030D-6E8A-4147-A177-3AD203B41FA5}">
                      <a16:colId xmlns:a16="http://schemas.microsoft.com/office/drawing/2014/main" val="345185918"/>
                    </a:ext>
                  </a:extLst>
                </a:gridCol>
                <a:gridCol w="1365124">
                  <a:extLst>
                    <a:ext uri="{9D8B030D-6E8A-4147-A177-3AD203B41FA5}">
                      <a16:colId xmlns:a16="http://schemas.microsoft.com/office/drawing/2014/main" val="3451178700"/>
                    </a:ext>
                  </a:extLst>
                </a:gridCol>
              </a:tblGrid>
              <a:tr h="284245">
                <a:tc>
                  <a:txBody>
                    <a:bodyPr/>
                    <a:lstStyle/>
                    <a:p>
                      <a:pPr marL="46355" marR="33655" algn="ctr">
                        <a:lnSpc>
                          <a:spcPts val="965"/>
                        </a:lnSpc>
                        <a:spcBef>
                          <a:spcPts val="0"/>
                        </a:spcBef>
                        <a:spcAft>
                          <a:spcPts val="0"/>
                        </a:spcAft>
                      </a:pPr>
                      <a:r>
                        <a:rPr lang="el-GR" sz="900" dirty="0">
                          <a:solidFill>
                            <a:schemeClr val="bg1"/>
                          </a:solidFill>
                          <a:effectLst/>
                          <a:latin typeface="Verdana" panose="020B0604030504040204" pitchFamily="34" charset="0"/>
                          <a:ea typeface="Verdana" panose="020B0604030504040204" pitchFamily="34" charset="0"/>
                          <a:cs typeface="Verdana" panose="020B0604030504040204" pitchFamily="34" charset="0"/>
                        </a:rPr>
                        <a:t>Α/Α</a:t>
                      </a:r>
                      <a:endParaRPr lang="en-US" sz="900" dirty="0">
                        <a:solidFill>
                          <a:schemeClr val="bg1"/>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2"/>
                    </a:solidFill>
                  </a:tcPr>
                </a:tc>
                <a:tc>
                  <a:txBody>
                    <a:bodyPr/>
                    <a:lstStyle/>
                    <a:p>
                      <a:pPr marL="175260" marR="164465" algn="ctr">
                        <a:lnSpc>
                          <a:spcPts val="965"/>
                        </a:lnSpc>
                        <a:spcBef>
                          <a:spcPts val="0"/>
                        </a:spcBef>
                        <a:spcAft>
                          <a:spcPts val="0"/>
                        </a:spcAft>
                      </a:pPr>
                      <a:r>
                        <a:rPr lang="el-GR" sz="900" dirty="0">
                          <a:solidFill>
                            <a:schemeClr val="bg1"/>
                          </a:solidFill>
                          <a:effectLst/>
                          <a:latin typeface="Verdana" panose="020B0604030504040204" pitchFamily="34" charset="0"/>
                          <a:ea typeface="Verdana" panose="020B0604030504040204" pitchFamily="34" charset="0"/>
                          <a:cs typeface="Verdana" panose="020B0604030504040204" pitchFamily="34" charset="0"/>
                        </a:rPr>
                        <a:t>ΓΕ</a:t>
                      </a:r>
                      <a:r>
                        <a:rPr lang="el-GR" sz="900" spc="5" dirty="0">
                          <a:solidFill>
                            <a:schemeClr val="bg1"/>
                          </a:solidFill>
                          <a:effectLst/>
                          <a:latin typeface="Verdana" panose="020B0604030504040204" pitchFamily="34" charset="0"/>
                          <a:ea typeface="Verdana" panose="020B0604030504040204" pitchFamily="34" charset="0"/>
                          <a:cs typeface="Verdana" panose="020B0604030504040204" pitchFamily="34" charset="0"/>
                        </a:rPr>
                        <a:t>Ω</a:t>
                      </a:r>
                      <a:r>
                        <a:rPr lang="el-GR" sz="900" dirty="0">
                          <a:solidFill>
                            <a:schemeClr val="bg1"/>
                          </a:solidFill>
                          <a:effectLst/>
                          <a:latin typeface="Verdana" panose="020B0604030504040204" pitchFamily="34" charset="0"/>
                          <a:ea typeface="Verdana" panose="020B0604030504040204" pitchFamily="34" charset="0"/>
                          <a:cs typeface="Verdana" panose="020B0604030504040204" pitchFamily="34" charset="0"/>
                        </a:rPr>
                        <a:t>Γ</a:t>
                      </a:r>
                      <a:r>
                        <a:rPr lang="el-GR" sz="900" spc="-10" dirty="0">
                          <a:solidFill>
                            <a:schemeClr val="bg1"/>
                          </a:solidFill>
                          <a:effectLst/>
                          <a:latin typeface="Verdana" panose="020B0604030504040204" pitchFamily="34" charset="0"/>
                          <a:ea typeface="Verdana" panose="020B0604030504040204" pitchFamily="34" charset="0"/>
                          <a:cs typeface="Verdana" panose="020B0604030504040204" pitchFamily="34" charset="0"/>
                        </a:rPr>
                        <a:t>Ρ</a:t>
                      </a:r>
                      <a:r>
                        <a:rPr lang="el-GR" sz="900" dirty="0">
                          <a:solidFill>
                            <a:schemeClr val="bg1"/>
                          </a:solidFill>
                          <a:effectLst/>
                          <a:latin typeface="Verdana" panose="020B0604030504040204" pitchFamily="34" charset="0"/>
                          <a:ea typeface="Verdana" panose="020B0604030504040204" pitchFamily="34" charset="0"/>
                          <a:cs typeface="Verdana" panose="020B0604030504040204" pitchFamily="34" charset="0"/>
                        </a:rPr>
                        <a:t>Α</a:t>
                      </a:r>
                      <a:r>
                        <a:rPr lang="el-GR" sz="900" spc="5" dirty="0">
                          <a:solidFill>
                            <a:schemeClr val="bg1"/>
                          </a:solidFill>
                          <a:effectLst/>
                          <a:latin typeface="Verdana" panose="020B0604030504040204" pitchFamily="34" charset="0"/>
                          <a:ea typeface="Verdana" panose="020B0604030504040204" pitchFamily="34" charset="0"/>
                          <a:cs typeface="Verdana" panose="020B0604030504040204" pitchFamily="34" charset="0"/>
                        </a:rPr>
                        <a:t>Φ</a:t>
                      </a:r>
                      <a:r>
                        <a:rPr lang="el-GR" sz="900" spc="-15" dirty="0">
                          <a:solidFill>
                            <a:schemeClr val="bg1"/>
                          </a:solidFill>
                          <a:effectLst/>
                          <a:latin typeface="Verdana" panose="020B0604030504040204" pitchFamily="34" charset="0"/>
                          <a:ea typeface="Verdana" panose="020B0604030504040204" pitchFamily="34" charset="0"/>
                          <a:cs typeface="Verdana" panose="020B0604030504040204" pitchFamily="34" charset="0"/>
                        </a:rPr>
                        <a:t>Ι</a:t>
                      </a:r>
                      <a:r>
                        <a:rPr lang="el-GR" sz="900" spc="5" dirty="0">
                          <a:solidFill>
                            <a:schemeClr val="bg1"/>
                          </a:solidFill>
                          <a:effectLst/>
                          <a:latin typeface="Verdana" panose="020B0604030504040204" pitchFamily="34" charset="0"/>
                          <a:ea typeface="Verdana" panose="020B0604030504040204" pitchFamily="34" charset="0"/>
                          <a:cs typeface="Verdana" panose="020B0604030504040204" pitchFamily="34" charset="0"/>
                        </a:rPr>
                        <a:t>Κ</a:t>
                      </a:r>
                      <a:r>
                        <a:rPr lang="el-GR" sz="900" dirty="0">
                          <a:solidFill>
                            <a:schemeClr val="bg1"/>
                          </a:solidFill>
                          <a:effectLst/>
                          <a:latin typeface="Verdana" panose="020B0604030504040204" pitchFamily="34" charset="0"/>
                          <a:ea typeface="Verdana" panose="020B0604030504040204" pitchFamily="34" charset="0"/>
                          <a:cs typeface="Verdana" panose="020B0604030504040204" pitchFamily="34" charset="0"/>
                        </a:rPr>
                        <a:t>Η</a:t>
                      </a:r>
                      <a:endParaRPr lang="en-US" sz="900" dirty="0">
                        <a:solidFill>
                          <a:schemeClr val="bg1"/>
                        </a:solidFill>
                        <a:effectLst/>
                        <a:latin typeface="Verdana" panose="020B0604030504040204" pitchFamily="34" charset="0"/>
                        <a:ea typeface="Verdana" panose="020B0604030504040204" pitchFamily="34" charset="0"/>
                        <a:cs typeface="Verdana" panose="020B0604030504040204" pitchFamily="34" charset="0"/>
                      </a:endParaRPr>
                    </a:p>
                    <a:p>
                      <a:pPr marL="274320" marR="262255" algn="ctr">
                        <a:lnSpc>
                          <a:spcPct val="107000"/>
                        </a:lnSpc>
                        <a:spcBef>
                          <a:spcPts val="135"/>
                        </a:spcBef>
                        <a:spcAft>
                          <a:spcPts val="0"/>
                        </a:spcAft>
                      </a:pPr>
                      <a:r>
                        <a:rPr lang="el-GR" sz="900" dirty="0">
                          <a:solidFill>
                            <a:schemeClr val="bg1"/>
                          </a:solidFill>
                          <a:effectLst/>
                          <a:latin typeface="Verdana" panose="020B0604030504040204" pitchFamily="34" charset="0"/>
                          <a:ea typeface="Verdana" panose="020B0604030504040204" pitchFamily="34" charset="0"/>
                          <a:cs typeface="Verdana" panose="020B0604030504040204" pitchFamily="34" charset="0"/>
                        </a:rPr>
                        <a:t>Π</a:t>
                      </a:r>
                      <a:r>
                        <a:rPr lang="el-GR" sz="900" spc="-5" dirty="0">
                          <a:solidFill>
                            <a:schemeClr val="bg1"/>
                          </a:solidFill>
                          <a:effectLst/>
                          <a:latin typeface="Verdana" panose="020B0604030504040204" pitchFamily="34" charset="0"/>
                          <a:ea typeface="Verdana" panose="020B0604030504040204" pitchFamily="34" charset="0"/>
                          <a:cs typeface="Verdana" panose="020B0604030504040204" pitchFamily="34" charset="0"/>
                        </a:rPr>
                        <a:t>Ε</a:t>
                      </a:r>
                      <a:r>
                        <a:rPr lang="el-GR" sz="900" dirty="0">
                          <a:solidFill>
                            <a:schemeClr val="bg1"/>
                          </a:solidFill>
                          <a:effectLst/>
                          <a:latin typeface="Verdana" panose="020B0604030504040204" pitchFamily="34" charset="0"/>
                          <a:ea typeface="Verdana" panose="020B0604030504040204" pitchFamily="34" charset="0"/>
                          <a:cs typeface="Verdana" panose="020B0604030504040204" pitchFamily="34" charset="0"/>
                        </a:rPr>
                        <a:t>Ρ</a:t>
                      </a:r>
                      <a:r>
                        <a:rPr lang="el-GR" sz="900" spc="-5" dirty="0">
                          <a:solidFill>
                            <a:schemeClr val="bg1"/>
                          </a:solidFill>
                          <a:effectLst/>
                          <a:latin typeface="Verdana" panose="020B0604030504040204" pitchFamily="34" charset="0"/>
                          <a:ea typeface="Verdana" panose="020B0604030504040204" pitchFamily="34" charset="0"/>
                          <a:cs typeface="Verdana" panose="020B0604030504040204" pitchFamily="34" charset="0"/>
                        </a:rPr>
                        <a:t>Ι</a:t>
                      </a:r>
                      <a:r>
                        <a:rPr lang="el-GR" sz="900" spc="5" dirty="0">
                          <a:solidFill>
                            <a:schemeClr val="bg1"/>
                          </a:solidFill>
                          <a:effectLst/>
                          <a:latin typeface="Verdana" panose="020B0604030504040204" pitchFamily="34" charset="0"/>
                          <a:ea typeface="Verdana" panose="020B0604030504040204" pitchFamily="34" charset="0"/>
                          <a:cs typeface="Verdana" panose="020B0604030504040204" pitchFamily="34" charset="0"/>
                        </a:rPr>
                        <a:t>Ο</a:t>
                      </a:r>
                      <a:r>
                        <a:rPr lang="el-GR" sz="900" dirty="0">
                          <a:solidFill>
                            <a:schemeClr val="bg1"/>
                          </a:solidFill>
                          <a:effectLst/>
                          <a:latin typeface="Verdana" panose="020B0604030504040204" pitchFamily="34" charset="0"/>
                          <a:ea typeface="Verdana" panose="020B0604030504040204" pitchFamily="34" charset="0"/>
                          <a:cs typeface="Verdana" panose="020B0604030504040204" pitchFamily="34" charset="0"/>
                        </a:rPr>
                        <a:t>ΧΗ</a:t>
                      </a:r>
                      <a:endParaRPr lang="en-US" sz="900" dirty="0">
                        <a:solidFill>
                          <a:schemeClr val="bg1"/>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2"/>
                    </a:solidFill>
                  </a:tcPr>
                </a:tc>
                <a:tc>
                  <a:txBody>
                    <a:bodyPr/>
                    <a:lstStyle/>
                    <a:p>
                      <a:pPr marL="48895" marR="37465" algn="ctr">
                        <a:lnSpc>
                          <a:spcPts val="965"/>
                        </a:lnSpc>
                        <a:spcBef>
                          <a:spcPts val="0"/>
                        </a:spcBef>
                        <a:spcAft>
                          <a:spcPts val="0"/>
                        </a:spcAft>
                      </a:pPr>
                      <a:r>
                        <a:rPr lang="el-GR" sz="900" dirty="0">
                          <a:solidFill>
                            <a:schemeClr val="bg1"/>
                          </a:solidFill>
                          <a:effectLst/>
                          <a:latin typeface="Verdana" panose="020B0604030504040204" pitchFamily="34" charset="0"/>
                          <a:ea typeface="Verdana" panose="020B0604030504040204" pitchFamily="34" charset="0"/>
                          <a:cs typeface="Verdana" panose="020B0604030504040204" pitchFamily="34" charset="0"/>
                        </a:rPr>
                        <a:t>Π</a:t>
                      </a:r>
                      <a:r>
                        <a:rPr lang="el-GR" sz="900" spc="-5" dirty="0">
                          <a:solidFill>
                            <a:schemeClr val="bg1"/>
                          </a:solidFill>
                          <a:effectLst/>
                          <a:latin typeface="Verdana" panose="020B0604030504040204" pitchFamily="34" charset="0"/>
                          <a:ea typeface="Verdana" panose="020B0604030504040204" pitchFamily="34" charset="0"/>
                          <a:cs typeface="Verdana" panose="020B0604030504040204" pitchFamily="34" charset="0"/>
                        </a:rPr>
                        <a:t>Ε</a:t>
                      </a:r>
                      <a:r>
                        <a:rPr lang="el-GR" sz="900" dirty="0">
                          <a:solidFill>
                            <a:schemeClr val="bg1"/>
                          </a:solidFill>
                          <a:effectLst/>
                          <a:latin typeface="Verdana" panose="020B0604030504040204" pitchFamily="34" charset="0"/>
                          <a:ea typeface="Verdana" panose="020B0604030504040204" pitchFamily="34" charset="0"/>
                          <a:cs typeface="Verdana" panose="020B0604030504040204" pitchFamily="34" charset="0"/>
                        </a:rPr>
                        <a:t>Ρ</a:t>
                      </a:r>
                      <a:r>
                        <a:rPr lang="el-GR" sz="900" spc="-5" dirty="0">
                          <a:solidFill>
                            <a:schemeClr val="bg1"/>
                          </a:solidFill>
                          <a:effectLst/>
                          <a:latin typeface="Verdana" panose="020B0604030504040204" pitchFamily="34" charset="0"/>
                          <a:ea typeface="Verdana" panose="020B0604030504040204" pitchFamily="34" charset="0"/>
                          <a:cs typeface="Verdana" panose="020B0604030504040204" pitchFamily="34" charset="0"/>
                        </a:rPr>
                        <a:t>Ι</a:t>
                      </a:r>
                      <a:r>
                        <a:rPr lang="el-GR" sz="900" dirty="0">
                          <a:solidFill>
                            <a:schemeClr val="bg1"/>
                          </a:solidFill>
                          <a:effectLst/>
                          <a:latin typeface="Verdana" panose="020B0604030504040204" pitchFamily="34" charset="0"/>
                          <a:ea typeface="Verdana" panose="020B0604030504040204" pitchFamily="34" charset="0"/>
                          <a:cs typeface="Verdana" panose="020B0604030504040204" pitchFamily="34" charset="0"/>
                        </a:rPr>
                        <a:t>ΦΕΡΕ</a:t>
                      </a:r>
                      <a:r>
                        <a:rPr lang="el-GR" sz="900" spc="-5" dirty="0">
                          <a:solidFill>
                            <a:schemeClr val="bg1"/>
                          </a:solidFill>
                          <a:effectLst/>
                          <a:latin typeface="Verdana" panose="020B0604030504040204" pitchFamily="34" charset="0"/>
                          <a:ea typeface="Verdana" panose="020B0604030504040204" pitchFamily="34" charset="0"/>
                          <a:cs typeface="Verdana" panose="020B0604030504040204" pitchFamily="34" charset="0"/>
                        </a:rPr>
                        <a:t>Ι</a:t>
                      </a:r>
                      <a:r>
                        <a:rPr lang="el-GR" sz="900" dirty="0">
                          <a:solidFill>
                            <a:schemeClr val="bg1"/>
                          </a:solidFill>
                          <a:effectLst/>
                          <a:latin typeface="Verdana" panose="020B0604030504040204" pitchFamily="34" charset="0"/>
                          <a:ea typeface="Verdana" panose="020B0604030504040204" pitchFamily="34" charset="0"/>
                          <a:cs typeface="Verdana" panose="020B0604030504040204" pitchFamily="34" charset="0"/>
                        </a:rPr>
                        <a:t>Α</a:t>
                      </a:r>
                      <a:r>
                        <a:rPr lang="el-GR" sz="900" spc="5" dirty="0">
                          <a:solidFill>
                            <a:schemeClr val="bg1"/>
                          </a:solidFill>
                          <a:effectLst/>
                          <a:latin typeface="Verdana" panose="020B0604030504040204" pitchFamily="34" charset="0"/>
                          <a:ea typeface="Verdana" panose="020B0604030504040204" pitchFamily="34" charset="0"/>
                          <a:cs typeface="Verdana" panose="020B0604030504040204" pitchFamily="34" charset="0"/>
                        </a:rPr>
                        <a:t>Κ</a:t>
                      </a:r>
                      <a:r>
                        <a:rPr lang="el-GR" sz="900" dirty="0">
                          <a:solidFill>
                            <a:schemeClr val="bg1"/>
                          </a:solidFill>
                          <a:effectLst/>
                          <a:latin typeface="Verdana" panose="020B0604030504040204" pitchFamily="34" charset="0"/>
                          <a:ea typeface="Verdana" panose="020B0604030504040204" pitchFamily="34" charset="0"/>
                          <a:cs typeface="Verdana" panose="020B0604030504040204" pitchFamily="34" charset="0"/>
                        </a:rPr>
                        <a:t>Η</a:t>
                      </a:r>
                      <a:r>
                        <a:rPr lang="el-GR" sz="900" spc="-10" dirty="0">
                          <a:solidFill>
                            <a:schemeClr val="bg1"/>
                          </a:solidFill>
                          <a:effectLst/>
                          <a:latin typeface="Verdana" panose="020B0604030504040204" pitchFamily="34" charset="0"/>
                          <a:ea typeface="Verdana" panose="020B0604030504040204" pitchFamily="34" charset="0"/>
                          <a:cs typeface="Verdana" panose="020B0604030504040204" pitchFamily="34" charset="0"/>
                        </a:rPr>
                        <a:t> Μ</a:t>
                      </a:r>
                      <a:r>
                        <a:rPr lang="el-GR" sz="900" spc="-5" dirty="0">
                          <a:solidFill>
                            <a:schemeClr val="bg1"/>
                          </a:solidFill>
                          <a:effectLst/>
                          <a:latin typeface="Verdana" panose="020B0604030504040204" pitchFamily="34" charset="0"/>
                          <a:ea typeface="Verdana" panose="020B0604030504040204" pitchFamily="34" charset="0"/>
                          <a:cs typeface="Verdana" panose="020B0604030504040204" pitchFamily="34" charset="0"/>
                        </a:rPr>
                        <a:t>Ο</a:t>
                      </a:r>
                      <a:r>
                        <a:rPr lang="el-GR" sz="900" spc="5" dirty="0">
                          <a:solidFill>
                            <a:schemeClr val="bg1"/>
                          </a:solidFill>
                          <a:effectLst/>
                          <a:latin typeface="Verdana" panose="020B0604030504040204" pitchFamily="34" charset="0"/>
                          <a:ea typeface="Verdana" panose="020B0604030504040204" pitchFamily="34" charset="0"/>
                          <a:cs typeface="Verdana" panose="020B0604030504040204" pitchFamily="34" charset="0"/>
                        </a:rPr>
                        <a:t>Ν</a:t>
                      </a:r>
                      <a:r>
                        <a:rPr lang="el-GR" sz="900" dirty="0">
                          <a:solidFill>
                            <a:schemeClr val="bg1"/>
                          </a:solidFill>
                          <a:effectLst/>
                          <a:latin typeface="Verdana" panose="020B0604030504040204" pitchFamily="34" charset="0"/>
                          <a:ea typeface="Verdana" panose="020B0604030504040204" pitchFamily="34" charset="0"/>
                          <a:cs typeface="Verdana" panose="020B0604030504040204" pitchFamily="34" charset="0"/>
                        </a:rPr>
                        <a:t>ΑΔΑ</a:t>
                      </a:r>
                      <a:endParaRPr lang="en-US" sz="900" dirty="0">
                        <a:solidFill>
                          <a:schemeClr val="bg1"/>
                        </a:solidFill>
                        <a:effectLst/>
                        <a:latin typeface="Verdana" panose="020B0604030504040204" pitchFamily="34" charset="0"/>
                        <a:ea typeface="Verdana" panose="020B0604030504040204" pitchFamily="34" charset="0"/>
                        <a:cs typeface="Verdana" panose="020B0604030504040204" pitchFamily="34" charset="0"/>
                      </a:endParaRPr>
                    </a:p>
                    <a:p>
                      <a:pPr marL="483870" marR="470535" algn="ctr">
                        <a:lnSpc>
                          <a:spcPct val="107000"/>
                        </a:lnSpc>
                        <a:spcBef>
                          <a:spcPts val="135"/>
                        </a:spcBef>
                        <a:spcAft>
                          <a:spcPts val="0"/>
                        </a:spcAft>
                      </a:pPr>
                      <a:r>
                        <a:rPr lang="el-GR" sz="900" dirty="0">
                          <a:solidFill>
                            <a:schemeClr val="bg1"/>
                          </a:solidFill>
                          <a:effectLst/>
                          <a:latin typeface="Verdana" panose="020B0604030504040204" pitchFamily="34" charset="0"/>
                          <a:ea typeface="Verdana" panose="020B0604030504040204" pitchFamily="34" charset="0"/>
                          <a:cs typeface="Verdana" panose="020B0604030504040204" pitchFamily="34" charset="0"/>
                        </a:rPr>
                        <a:t>ΕΦΕΠΑΕ</a:t>
                      </a:r>
                      <a:endParaRPr lang="en-US" sz="900" dirty="0">
                        <a:solidFill>
                          <a:schemeClr val="bg1"/>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2"/>
                    </a:solidFill>
                  </a:tcPr>
                </a:tc>
                <a:tc>
                  <a:txBody>
                    <a:bodyPr/>
                    <a:lstStyle/>
                    <a:p>
                      <a:pPr marL="48895" marR="37465" algn="ctr">
                        <a:lnSpc>
                          <a:spcPts val="965"/>
                        </a:lnSpc>
                        <a:spcBef>
                          <a:spcPts val="0"/>
                        </a:spcBef>
                        <a:spcAft>
                          <a:spcPts val="0"/>
                        </a:spcAft>
                      </a:pPr>
                      <a:r>
                        <a:rPr lang="el-GR" sz="900" dirty="0">
                          <a:solidFill>
                            <a:schemeClr val="bg1"/>
                          </a:solidFill>
                          <a:effectLst/>
                          <a:latin typeface="Verdana" panose="020B0604030504040204" pitchFamily="34" charset="0"/>
                          <a:ea typeface="Verdana" panose="020B0604030504040204" pitchFamily="34" charset="0"/>
                          <a:cs typeface="Verdana" panose="020B0604030504040204" pitchFamily="34" charset="0"/>
                        </a:rPr>
                        <a:t>ΔΙΑΚΡΙΤΙΚΟΣ ΤΙΤΛΟΣ</a:t>
                      </a:r>
                      <a:endParaRPr lang="en-US" sz="900" dirty="0">
                        <a:solidFill>
                          <a:schemeClr val="bg1"/>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2"/>
                    </a:solidFill>
                  </a:tcPr>
                </a:tc>
                <a:tc>
                  <a:txBody>
                    <a:bodyPr/>
                    <a:lstStyle/>
                    <a:p>
                      <a:pPr marL="0" marR="0" algn="ctr">
                        <a:lnSpc>
                          <a:spcPct val="107000"/>
                        </a:lnSpc>
                        <a:spcBef>
                          <a:spcPts val="0"/>
                        </a:spcBef>
                        <a:spcAft>
                          <a:spcPts val="0"/>
                        </a:spcAft>
                      </a:pPr>
                      <a:r>
                        <a:rPr lang="el-GR" sz="900" dirty="0">
                          <a:solidFill>
                            <a:schemeClr val="bg1"/>
                          </a:solidFill>
                          <a:effectLst/>
                          <a:latin typeface="Verdana" panose="020B0604030504040204" pitchFamily="34" charset="0"/>
                          <a:ea typeface="Verdana" panose="020B0604030504040204" pitchFamily="34" charset="0"/>
                          <a:cs typeface="Verdana" panose="020B0604030504040204" pitchFamily="34" charset="0"/>
                        </a:rPr>
                        <a:t>Δ/</a:t>
                      </a:r>
                      <a:r>
                        <a:rPr lang="el-GR" sz="900" spc="5" dirty="0">
                          <a:solidFill>
                            <a:schemeClr val="bg1"/>
                          </a:solidFill>
                          <a:effectLst/>
                          <a:latin typeface="Verdana" panose="020B0604030504040204" pitchFamily="34" charset="0"/>
                          <a:ea typeface="Verdana" panose="020B0604030504040204" pitchFamily="34" charset="0"/>
                          <a:cs typeface="Verdana" panose="020B0604030504040204" pitchFamily="34" charset="0"/>
                        </a:rPr>
                        <a:t>Ν</a:t>
                      </a:r>
                      <a:r>
                        <a:rPr lang="el-GR" sz="900" dirty="0">
                          <a:solidFill>
                            <a:schemeClr val="bg1"/>
                          </a:solidFill>
                          <a:effectLst/>
                          <a:latin typeface="Verdana" panose="020B0604030504040204" pitchFamily="34" charset="0"/>
                          <a:ea typeface="Verdana" panose="020B0604030504040204" pitchFamily="34" charset="0"/>
                          <a:cs typeface="Verdana" panose="020B0604030504040204" pitchFamily="34" charset="0"/>
                        </a:rPr>
                        <a:t>ΣΗ</a:t>
                      </a:r>
                      <a:endParaRPr lang="en-US" sz="900" dirty="0">
                        <a:solidFill>
                          <a:schemeClr val="bg1"/>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2"/>
                    </a:solidFill>
                  </a:tcPr>
                </a:tc>
                <a:tc>
                  <a:txBody>
                    <a:bodyPr/>
                    <a:lstStyle/>
                    <a:p>
                      <a:pPr marL="58420" marR="46355" algn="ctr">
                        <a:lnSpc>
                          <a:spcPts val="965"/>
                        </a:lnSpc>
                        <a:spcBef>
                          <a:spcPts val="0"/>
                        </a:spcBef>
                        <a:spcAft>
                          <a:spcPts val="0"/>
                        </a:spcAft>
                      </a:pPr>
                      <a:r>
                        <a:rPr lang="el-GR" sz="900" dirty="0">
                          <a:solidFill>
                            <a:schemeClr val="bg1"/>
                          </a:solidFill>
                          <a:effectLst/>
                          <a:latin typeface="Verdana" panose="020B0604030504040204" pitchFamily="34" charset="0"/>
                          <a:ea typeface="Verdana" panose="020B0604030504040204" pitchFamily="34" charset="0"/>
                          <a:cs typeface="Verdana" panose="020B0604030504040204" pitchFamily="34" charset="0"/>
                        </a:rPr>
                        <a:t>ΤΗ</a:t>
                      </a:r>
                      <a:r>
                        <a:rPr lang="el-GR" sz="900" spc="-5" dirty="0">
                          <a:solidFill>
                            <a:schemeClr val="bg1"/>
                          </a:solidFill>
                          <a:effectLst/>
                          <a:latin typeface="Verdana" panose="020B0604030504040204" pitchFamily="34" charset="0"/>
                          <a:ea typeface="Verdana" panose="020B0604030504040204" pitchFamily="34" charset="0"/>
                          <a:cs typeface="Verdana" panose="020B0604030504040204" pitchFamily="34" charset="0"/>
                        </a:rPr>
                        <a:t>Λ</a:t>
                      </a:r>
                      <a:r>
                        <a:rPr lang="el-GR" sz="900" dirty="0">
                          <a:solidFill>
                            <a:schemeClr val="bg1"/>
                          </a:solidFill>
                          <a:effectLst/>
                          <a:latin typeface="Verdana" panose="020B0604030504040204" pitchFamily="34" charset="0"/>
                          <a:ea typeface="Verdana" panose="020B0604030504040204" pitchFamily="34" charset="0"/>
                          <a:cs typeface="Verdana" panose="020B0604030504040204" pitchFamily="34" charset="0"/>
                        </a:rPr>
                        <a:t>ΕΦ</a:t>
                      </a:r>
                      <a:r>
                        <a:rPr lang="el-GR" sz="900" spc="-5" dirty="0">
                          <a:solidFill>
                            <a:schemeClr val="bg1"/>
                          </a:solidFill>
                          <a:effectLst/>
                          <a:latin typeface="Verdana" panose="020B0604030504040204" pitchFamily="34" charset="0"/>
                          <a:ea typeface="Verdana" panose="020B0604030504040204" pitchFamily="34" charset="0"/>
                          <a:cs typeface="Verdana" panose="020B0604030504040204" pitchFamily="34" charset="0"/>
                        </a:rPr>
                        <a:t>Ω</a:t>
                      </a:r>
                      <a:r>
                        <a:rPr lang="el-GR" sz="900" spc="5" dirty="0">
                          <a:solidFill>
                            <a:schemeClr val="bg1"/>
                          </a:solidFill>
                          <a:effectLst/>
                          <a:latin typeface="Verdana" panose="020B0604030504040204" pitchFamily="34" charset="0"/>
                          <a:ea typeface="Verdana" panose="020B0604030504040204" pitchFamily="34" charset="0"/>
                          <a:cs typeface="Verdana" panose="020B0604030504040204" pitchFamily="34" charset="0"/>
                        </a:rPr>
                        <a:t>Ν</a:t>
                      </a:r>
                      <a:r>
                        <a:rPr lang="el-GR" sz="900" spc="-10" dirty="0">
                          <a:solidFill>
                            <a:schemeClr val="bg1"/>
                          </a:solidFill>
                          <a:effectLst/>
                          <a:latin typeface="Verdana" panose="020B0604030504040204" pitchFamily="34" charset="0"/>
                          <a:ea typeface="Verdana" panose="020B0604030504040204" pitchFamily="34" charset="0"/>
                          <a:cs typeface="Verdana" panose="020B0604030504040204" pitchFamily="34" charset="0"/>
                        </a:rPr>
                        <a:t>Α</a:t>
                      </a:r>
                      <a:r>
                        <a:rPr lang="el-GR" sz="900" dirty="0">
                          <a:solidFill>
                            <a:schemeClr val="bg1"/>
                          </a:solidFill>
                          <a:effectLst/>
                          <a:latin typeface="Verdana" panose="020B0604030504040204" pitchFamily="34" charset="0"/>
                          <a:ea typeface="Verdana" panose="020B0604030504040204" pitchFamily="34" charset="0"/>
                          <a:cs typeface="Verdana" panose="020B0604030504040204" pitchFamily="34" charset="0"/>
                        </a:rPr>
                        <a:t>/ΦΑΞ</a:t>
                      </a:r>
                      <a:endParaRPr lang="en-US" sz="900" dirty="0">
                        <a:solidFill>
                          <a:schemeClr val="bg1"/>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2"/>
                    </a:solidFill>
                  </a:tcPr>
                </a:tc>
                <a:tc>
                  <a:txBody>
                    <a:bodyPr/>
                    <a:lstStyle/>
                    <a:p>
                      <a:pPr marL="0" marR="0" algn="ctr">
                        <a:lnSpc>
                          <a:spcPts val="550"/>
                        </a:lnSpc>
                        <a:spcBef>
                          <a:spcPts val="0"/>
                        </a:spcBef>
                        <a:spcAft>
                          <a:spcPts val="0"/>
                        </a:spcAft>
                      </a:pPr>
                      <a:r>
                        <a:rPr lang="el-GR" sz="900" dirty="0">
                          <a:solidFill>
                            <a:schemeClr val="bg1"/>
                          </a:solidFill>
                          <a:effectLst/>
                          <a:latin typeface="Verdana" panose="020B0604030504040204" pitchFamily="34" charset="0"/>
                          <a:ea typeface="Verdana" panose="020B0604030504040204" pitchFamily="34" charset="0"/>
                          <a:cs typeface="Verdana" panose="020B0604030504040204" pitchFamily="34" charset="0"/>
                        </a:rPr>
                        <a:t> </a:t>
                      </a:r>
                      <a:endParaRPr lang="en-US" sz="900" dirty="0">
                        <a:solidFill>
                          <a:schemeClr val="bg1"/>
                        </a:solidFill>
                        <a:effectLst/>
                        <a:latin typeface="Verdana" panose="020B0604030504040204" pitchFamily="34" charset="0"/>
                        <a:ea typeface="Verdana" panose="020B0604030504040204" pitchFamily="34" charset="0"/>
                        <a:cs typeface="Verdana" panose="020B0604030504040204" pitchFamily="34" charset="0"/>
                      </a:endParaRPr>
                    </a:p>
                    <a:p>
                      <a:pPr marL="125730" marR="0" algn="ctr">
                        <a:lnSpc>
                          <a:spcPct val="107000"/>
                        </a:lnSpc>
                        <a:spcBef>
                          <a:spcPts val="0"/>
                        </a:spcBef>
                        <a:spcAft>
                          <a:spcPts val="0"/>
                        </a:spcAft>
                      </a:pPr>
                      <a:r>
                        <a:rPr lang="el-GR" sz="900" spc="-5" dirty="0">
                          <a:solidFill>
                            <a:schemeClr val="bg1"/>
                          </a:solidFill>
                          <a:effectLst/>
                          <a:latin typeface="Verdana" panose="020B0604030504040204" pitchFamily="34" charset="0"/>
                          <a:ea typeface="Verdana" panose="020B0604030504040204" pitchFamily="34" charset="0"/>
                          <a:cs typeface="Verdana" panose="020B0604030504040204" pitchFamily="34" charset="0"/>
                        </a:rPr>
                        <a:t>E</a:t>
                      </a:r>
                      <a:r>
                        <a:rPr lang="el-GR" sz="900" dirty="0">
                          <a:solidFill>
                            <a:schemeClr val="bg1"/>
                          </a:solidFill>
                          <a:effectLst/>
                          <a:latin typeface="Verdana" panose="020B0604030504040204" pitchFamily="34" charset="0"/>
                          <a:ea typeface="Verdana" panose="020B0604030504040204" pitchFamily="34" charset="0"/>
                          <a:cs typeface="Verdana" panose="020B0604030504040204" pitchFamily="34" charset="0"/>
                        </a:rPr>
                        <a:t>-M</a:t>
                      </a:r>
                      <a:r>
                        <a:rPr lang="el-GR" sz="900" spc="5" dirty="0">
                          <a:solidFill>
                            <a:schemeClr val="bg1"/>
                          </a:solidFill>
                          <a:effectLst/>
                          <a:latin typeface="Verdana" panose="020B0604030504040204" pitchFamily="34" charset="0"/>
                          <a:ea typeface="Verdana" panose="020B0604030504040204" pitchFamily="34" charset="0"/>
                          <a:cs typeface="Verdana" panose="020B0604030504040204" pitchFamily="34" charset="0"/>
                        </a:rPr>
                        <a:t>A</a:t>
                      </a:r>
                      <a:r>
                        <a:rPr lang="el-GR" sz="900" spc="-5" dirty="0">
                          <a:solidFill>
                            <a:schemeClr val="bg1"/>
                          </a:solidFill>
                          <a:effectLst/>
                          <a:latin typeface="Verdana" panose="020B0604030504040204" pitchFamily="34" charset="0"/>
                          <a:ea typeface="Verdana" panose="020B0604030504040204" pitchFamily="34" charset="0"/>
                          <a:cs typeface="Verdana" panose="020B0604030504040204" pitchFamily="34" charset="0"/>
                        </a:rPr>
                        <a:t>I</a:t>
                      </a:r>
                      <a:r>
                        <a:rPr lang="el-GR" sz="900" dirty="0">
                          <a:solidFill>
                            <a:schemeClr val="bg1"/>
                          </a:solidFill>
                          <a:effectLst/>
                          <a:latin typeface="Verdana" panose="020B0604030504040204" pitchFamily="34" charset="0"/>
                          <a:ea typeface="Verdana" panose="020B0604030504040204" pitchFamily="34" charset="0"/>
                          <a:cs typeface="Verdana" panose="020B0604030504040204" pitchFamily="34" charset="0"/>
                        </a:rPr>
                        <a:t>L</a:t>
                      </a:r>
                      <a:r>
                        <a:rPr lang="el-GR" sz="900" spc="-10" dirty="0">
                          <a:solidFill>
                            <a:schemeClr val="bg1"/>
                          </a:solidFill>
                          <a:effectLst/>
                          <a:latin typeface="Verdana" panose="020B0604030504040204" pitchFamily="34" charset="0"/>
                          <a:ea typeface="Verdana" panose="020B0604030504040204" pitchFamily="34" charset="0"/>
                          <a:cs typeface="Verdana" panose="020B0604030504040204" pitchFamily="34" charset="0"/>
                        </a:rPr>
                        <a:t> </a:t>
                      </a:r>
                      <a:r>
                        <a:rPr lang="el-GR" sz="900" dirty="0">
                          <a:solidFill>
                            <a:schemeClr val="bg1"/>
                          </a:solidFill>
                          <a:effectLst/>
                          <a:latin typeface="Verdana" panose="020B0604030504040204" pitchFamily="34" charset="0"/>
                          <a:ea typeface="Verdana" panose="020B0604030504040204" pitchFamily="34" charset="0"/>
                          <a:cs typeface="Verdana" panose="020B0604030504040204" pitchFamily="34" charset="0"/>
                        </a:rPr>
                        <a:t>/</a:t>
                      </a:r>
                      <a:r>
                        <a:rPr lang="el-GR" sz="900" spc="10" dirty="0">
                          <a:solidFill>
                            <a:schemeClr val="bg1"/>
                          </a:solidFill>
                          <a:effectLst/>
                          <a:latin typeface="Verdana" panose="020B0604030504040204" pitchFamily="34" charset="0"/>
                          <a:ea typeface="Verdana" panose="020B0604030504040204" pitchFamily="34" charset="0"/>
                          <a:cs typeface="Verdana" panose="020B0604030504040204" pitchFamily="34" charset="0"/>
                        </a:rPr>
                        <a:t> </a:t>
                      </a:r>
                      <a:r>
                        <a:rPr lang="el-GR" sz="900" spc="-5" dirty="0">
                          <a:solidFill>
                            <a:schemeClr val="bg1"/>
                          </a:solidFill>
                          <a:effectLst/>
                          <a:latin typeface="Verdana" panose="020B0604030504040204" pitchFamily="34" charset="0"/>
                          <a:ea typeface="Verdana" panose="020B0604030504040204" pitchFamily="34" charset="0"/>
                          <a:cs typeface="Verdana" panose="020B0604030504040204" pitchFamily="34" charset="0"/>
                        </a:rPr>
                        <a:t>SI</a:t>
                      </a:r>
                      <a:r>
                        <a:rPr lang="el-GR" sz="900" dirty="0">
                          <a:solidFill>
                            <a:schemeClr val="bg1"/>
                          </a:solidFill>
                          <a:effectLst/>
                          <a:latin typeface="Verdana" panose="020B0604030504040204" pitchFamily="34" charset="0"/>
                          <a:ea typeface="Verdana" panose="020B0604030504040204" pitchFamily="34" charset="0"/>
                          <a:cs typeface="Verdana" panose="020B0604030504040204" pitchFamily="34" charset="0"/>
                        </a:rPr>
                        <a:t>TE</a:t>
                      </a:r>
                      <a:endParaRPr lang="en-US" sz="900" dirty="0">
                        <a:solidFill>
                          <a:schemeClr val="bg1"/>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73283707"/>
                  </a:ext>
                </a:extLst>
              </a:tr>
              <a:tr h="619072">
                <a:tc>
                  <a:txBody>
                    <a:bodyPr/>
                    <a:lstStyle/>
                    <a:p>
                      <a:pPr marL="0" marR="0" algn="ctr">
                        <a:lnSpc>
                          <a:spcPct val="107000"/>
                        </a:lnSpc>
                        <a:spcBef>
                          <a:spcPts val="0"/>
                        </a:spcBef>
                        <a:spcAft>
                          <a:spcPts val="0"/>
                        </a:spcAft>
                      </a:pPr>
                      <a:r>
                        <a:rPr lang="el-GR" sz="1000" dirty="0">
                          <a:effectLst/>
                          <a:latin typeface="Verdana" panose="020B0604030504040204" pitchFamily="34" charset="0"/>
                          <a:ea typeface="Verdana" panose="020B0604030504040204" pitchFamily="34" charset="0"/>
                          <a:cs typeface="Verdana" panose="020B0604030504040204" pitchFamily="34" charset="0"/>
                        </a:rPr>
                        <a:t>5</a:t>
                      </a:r>
                      <a:endParaRPr lang="en-US" sz="10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77470">
                        <a:lnSpc>
                          <a:spcPct val="115000"/>
                        </a:lnSpc>
                        <a:spcBef>
                          <a:spcPts val="0"/>
                        </a:spcBef>
                        <a:spcAft>
                          <a:spcPts val="0"/>
                        </a:spcAft>
                      </a:pPr>
                      <a:r>
                        <a:rPr lang="el-GR" sz="900" dirty="0">
                          <a:effectLst/>
                          <a:latin typeface="Verdana" panose="020B0604030504040204" pitchFamily="34" charset="0"/>
                          <a:ea typeface="Verdana" panose="020B0604030504040204" pitchFamily="34" charset="0"/>
                          <a:cs typeface="Verdana" panose="020B0604030504040204" pitchFamily="34" charset="0"/>
                        </a:rPr>
                        <a:t>Π</a:t>
                      </a:r>
                      <a:r>
                        <a:rPr lang="el-GR" sz="900" spc="5" dirty="0">
                          <a:effectLst/>
                          <a:latin typeface="Verdana" panose="020B0604030504040204" pitchFamily="34" charset="0"/>
                          <a:ea typeface="Verdana" panose="020B0604030504040204" pitchFamily="34" charset="0"/>
                          <a:cs typeface="Verdana" panose="020B0604030504040204" pitchFamily="34" charset="0"/>
                        </a:rPr>
                        <a:t>Ε</a:t>
                      </a:r>
                      <a:r>
                        <a:rPr lang="el-GR" sz="900" dirty="0">
                          <a:effectLst/>
                          <a:latin typeface="Verdana" panose="020B0604030504040204" pitchFamily="34" charset="0"/>
                          <a:ea typeface="Verdana" panose="020B0604030504040204" pitchFamily="34" charset="0"/>
                          <a:cs typeface="Verdana" panose="020B0604030504040204" pitchFamily="34" charset="0"/>
                        </a:rPr>
                        <a:t>ΡΙ</a:t>
                      </a:r>
                      <a:r>
                        <a:rPr lang="el-GR" sz="900" spc="-15" dirty="0">
                          <a:effectLst/>
                          <a:latin typeface="Verdana" panose="020B0604030504040204" pitchFamily="34" charset="0"/>
                          <a:ea typeface="Verdana" panose="020B0604030504040204" pitchFamily="34" charset="0"/>
                          <a:cs typeface="Verdana" panose="020B0604030504040204" pitchFamily="34" charset="0"/>
                        </a:rPr>
                        <a:t>Φ</a:t>
                      </a:r>
                      <a:r>
                        <a:rPr lang="el-GR" sz="900" spc="5" dirty="0">
                          <a:effectLst/>
                          <a:latin typeface="Verdana" panose="020B0604030504040204" pitchFamily="34" charset="0"/>
                          <a:ea typeface="Verdana" panose="020B0604030504040204" pitchFamily="34" charset="0"/>
                          <a:cs typeface="Verdana" panose="020B0604030504040204" pitchFamily="34" charset="0"/>
                        </a:rPr>
                        <a:t>Ε</a:t>
                      </a:r>
                      <a:r>
                        <a:rPr lang="el-GR" sz="900" dirty="0">
                          <a:effectLst/>
                          <a:latin typeface="Verdana" panose="020B0604030504040204" pitchFamily="34" charset="0"/>
                          <a:ea typeface="Verdana" panose="020B0604030504040204" pitchFamily="34" charset="0"/>
                          <a:cs typeface="Verdana" panose="020B0604030504040204" pitchFamily="34" charset="0"/>
                        </a:rPr>
                        <a:t>Ρ</a:t>
                      </a:r>
                      <a:r>
                        <a:rPr lang="el-GR" sz="900" spc="-5" dirty="0">
                          <a:effectLst/>
                          <a:latin typeface="Verdana" panose="020B0604030504040204" pitchFamily="34" charset="0"/>
                          <a:ea typeface="Verdana" panose="020B0604030504040204" pitchFamily="34" charset="0"/>
                          <a:cs typeface="Verdana" panose="020B0604030504040204" pitchFamily="34" charset="0"/>
                        </a:rPr>
                        <a:t>Ε</a:t>
                      </a:r>
                      <a:r>
                        <a:rPr lang="el-GR" sz="900" dirty="0">
                          <a:effectLst/>
                          <a:latin typeface="Verdana" panose="020B0604030504040204" pitchFamily="34" charset="0"/>
                          <a:ea typeface="Verdana" panose="020B0604030504040204" pitchFamily="34" charset="0"/>
                          <a:cs typeface="Verdana" panose="020B0604030504040204" pitchFamily="34" charset="0"/>
                        </a:rPr>
                        <a:t>ΙΑ </a:t>
                      </a:r>
                      <a:r>
                        <a:rPr lang="el-GR" sz="900" spc="-5" dirty="0">
                          <a:effectLst/>
                          <a:latin typeface="Verdana" panose="020B0604030504040204" pitchFamily="34" charset="0"/>
                          <a:ea typeface="Verdana" panose="020B0604030504040204" pitchFamily="34" charset="0"/>
                          <a:cs typeface="Verdana" panose="020B0604030504040204" pitchFamily="34" charset="0"/>
                        </a:rPr>
                        <a:t>Σ</a:t>
                      </a:r>
                      <a:r>
                        <a:rPr lang="el-GR" sz="900" dirty="0">
                          <a:effectLst/>
                          <a:latin typeface="Verdana" panose="020B0604030504040204" pitchFamily="34" charset="0"/>
                          <a:ea typeface="Verdana" panose="020B0604030504040204" pitchFamily="34" charset="0"/>
                          <a:cs typeface="Verdana" panose="020B0604030504040204" pitchFamily="34" charset="0"/>
                        </a:rPr>
                        <a:t>ΤΕΡ</a:t>
                      </a:r>
                      <a:r>
                        <a:rPr lang="el-GR" sz="900" spc="5" dirty="0">
                          <a:effectLst/>
                          <a:latin typeface="Verdana" panose="020B0604030504040204" pitchFamily="34" charset="0"/>
                          <a:ea typeface="Verdana" panose="020B0604030504040204" pitchFamily="34" charset="0"/>
                          <a:cs typeface="Verdana" panose="020B0604030504040204" pitchFamily="34" charset="0"/>
                        </a:rPr>
                        <a:t>Ε</a:t>
                      </a:r>
                      <a:r>
                        <a:rPr lang="el-GR" sz="900" dirty="0">
                          <a:effectLst/>
                          <a:latin typeface="Verdana" panose="020B0604030504040204" pitchFamily="34" charset="0"/>
                          <a:ea typeface="Verdana" panose="020B0604030504040204" pitchFamily="34" charset="0"/>
                          <a:cs typeface="Verdana" panose="020B0604030504040204" pitchFamily="34" charset="0"/>
                        </a:rPr>
                        <a:t>ΑΣ</a:t>
                      </a:r>
                      <a:r>
                        <a:rPr lang="el-GR" sz="900" spc="-15" dirty="0">
                          <a:effectLst/>
                          <a:latin typeface="Verdana" panose="020B0604030504040204" pitchFamily="34" charset="0"/>
                          <a:ea typeface="Verdana" panose="020B0604030504040204" pitchFamily="34" charset="0"/>
                          <a:cs typeface="Verdana" panose="020B0604030504040204" pitchFamily="34" charset="0"/>
                        </a:rPr>
                        <a:t> </a:t>
                      </a:r>
                      <a:r>
                        <a:rPr lang="el-GR" sz="900" spc="5" dirty="0">
                          <a:effectLst/>
                          <a:latin typeface="Verdana" panose="020B0604030504040204" pitchFamily="34" charset="0"/>
                          <a:ea typeface="Verdana" panose="020B0604030504040204" pitchFamily="34" charset="0"/>
                          <a:cs typeface="Verdana" panose="020B0604030504040204" pitchFamily="34" charset="0"/>
                        </a:rPr>
                        <a:t>Ε</a:t>
                      </a:r>
                      <a:r>
                        <a:rPr lang="el-GR" sz="900" spc="-10" dirty="0">
                          <a:effectLst/>
                          <a:latin typeface="Verdana" panose="020B0604030504040204" pitchFamily="34" charset="0"/>
                          <a:ea typeface="Verdana" panose="020B0604030504040204" pitchFamily="34" charset="0"/>
                          <a:cs typeface="Verdana" panose="020B0604030504040204" pitchFamily="34" charset="0"/>
                        </a:rPr>
                        <a:t>Λ</a:t>
                      </a:r>
                      <a:r>
                        <a:rPr lang="el-GR" sz="900" dirty="0">
                          <a:effectLst/>
                          <a:latin typeface="Verdana" panose="020B0604030504040204" pitchFamily="34" charset="0"/>
                          <a:ea typeface="Verdana" panose="020B0604030504040204" pitchFamily="34" charset="0"/>
                          <a:cs typeface="Verdana" panose="020B0604030504040204" pitchFamily="34" charset="0"/>
                        </a:rPr>
                        <a:t>ΛΑ</a:t>
                      </a:r>
                      <a:r>
                        <a:rPr lang="el-GR" sz="900" spc="-10" dirty="0">
                          <a:effectLst/>
                          <a:latin typeface="Verdana" panose="020B0604030504040204" pitchFamily="34" charset="0"/>
                          <a:ea typeface="Verdana" panose="020B0604030504040204" pitchFamily="34" charset="0"/>
                          <a:cs typeface="Verdana" panose="020B0604030504040204" pitchFamily="34" charset="0"/>
                        </a:rPr>
                        <a:t>Δ</a:t>
                      </a:r>
                      <a:r>
                        <a:rPr lang="el-GR" sz="900" dirty="0">
                          <a:effectLst/>
                          <a:latin typeface="Verdana" panose="020B0604030504040204" pitchFamily="34" charset="0"/>
                          <a:ea typeface="Verdana" panose="020B0604030504040204" pitchFamily="34" charset="0"/>
                          <a:cs typeface="Verdana" panose="020B0604030504040204" pitchFamily="34" charset="0"/>
                        </a:rPr>
                        <a:t>ΑΣ</a:t>
                      </a:r>
                      <a:endParaRPr lang="en-US" sz="9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25730" marR="114300" indent="635" algn="ctr">
                        <a:lnSpc>
                          <a:spcPct val="115000"/>
                        </a:lnSpc>
                        <a:spcBef>
                          <a:spcPts val="10"/>
                        </a:spcBef>
                        <a:spcAft>
                          <a:spcPts val="0"/>
                        </a:spcAft>
                      </a:pPr>
                      <a:r>
                        <a:rPr lang="el-GR" sz="900" dirty="0">
                          <a:effectLst/>
                          <a:latin typeface="Verdana" panose="020B0604030504040204" pitchFamily="34" charset="0"/>
                          <a:ea typeface="Verdana" panose="020B0604030504040204" pitchFamily="34" charset="0"/>
                          <a:cs typeface="Verdana" panose="020B0604030504040204" pitchFamily="34" charset="0"/>
                        </a:rPr>
                        <a:t>ΑΝΑ</a:t>
                      </a:r>
                      <a:r>
                        <a:rPr lang="el-GR" sz="900" spc="-5" dirty="0">
                          <a:effectLst/>
                          <a:latin typeface="Verdana" panose="020B0604030504040204" pitchFamily="34" charset="0"/>
                          <a:ea typeface="Verdana" panose="020B0604030504040204" pitchFamily="34" charset="0"/>
                          <a:cs typeface="Verdana" panose="020B0604030504040204" pitchFamily="34" charset="0"/>
                        </a:rPr>
                        <a:t>Π</a:t>
                      </a:r>
                      <a:r>
                        <a:rPr lang="el-GR" sz="900" dirty="0">
                          <a:effectLst/>
                          <a:latin typeface="Verdana" panose="020B0604030504040204" pitchFamily="34" charset="0"/>
                          <a:ea typeface="Verdana" panose="020B0604030504040204" pitchFamily="34" charset="0"/>
                          <a:cs typeface="Verdana" panose="020B0604030504040204" pitchFamily="34" charset="0"/>
                        </a:rPr>
                        <a:t>ΤΥ</a:t>
                      </a:r>
                      <a:r>
                        <a:rPr lang="el-GR" sz="900" spc="-10" dirty="0">
                          <a:effectLst/>
                          <a:latin typeface="Verdana" panose="020B0604030504040204" pitchFamily="34" charset="0"/>
                          <a:ea typeface="Verdana" panose="020B0604030504040204" pitchFamily="34" charset="0"/>
                          <a:cs typeface="Verdana" panose="020B0604030504040204" pitchFamily="34" charset="0"/>
                        </a:rPr>
                        <a:t>Ξ</a:t>
                      </a:r>
                      <a:r>
                        <a:rPr lang="el-GR" sz="900" dirty="0">
                          <a:effectLst/>
                          <a:latin typeface="Verdana" panose="020B0604030504040204" pitchFamily="34" charset="0"/>
                          <a:ea typeface="Verdana" panose="020B0604030504040204" pitchFamily="34" charset="0"/>
                          <a:cs typeface="Verdana" panose="020B0604030504040204" pitchFamily="34" charset="0"/>
                        </a:rPr>
                        <a:t>ΙΑ</a:t>
                      </a:r>
                      <a:r>
                        <a:rPr lang="el-GR" sz="900" spc="-5" dirty="0">
                          <a:effectLst/>
                          <a:latin typeface="Verdana" panose="020B0604030504040204" pitchFamily="34" charset="0"/>
                          <a:ea typeface="Verdana" panose="020B0604030504040204" pitchFamily="34" charset="0"/>
                          <a:cs typeface="Verdana" panose="020B0604030504040204" pitchFamily="34" charset="0"/>
                        </a:rPr>
                        <a:t>Κ</a:t>
                      </a:r>
                      <a:r>
                        <a:rPr lang="el-GR" sz="900" dirty="0">
                          <a:effectLst/>
                          <a:latin typeface="Verdana" panose="020B0604030504040204" pitchFamily="34" charset="0"/>
                          <a:ea typeface="Verdana" panose="020B0604030504040204" pitchFamily="34" charset="0"/>
                          <a:cs typeface="Verdana" panose="020B0604030504040204" pitchFamily="34" charset="0"/>
                        </a:rPr>
                        <a:t>Η </a:t>
                      </a:r>
                      <a:r>
                        <a:rPr lang="el-GR" sz="900" spc="-5" dirty="0">
                          <a:effectLst/>
                          <a:latin typeface="Verdana" panose="020B0604030504040204" pitchFamily="34" charset="0"/>
                          <a:ea typeface="Verdana" panose="020B0604030504040204" pitchFamily="34" charset="0"/>
                          <a:cs typeface="Verdana" panose="020B0604030504040204" pitchFamily="34" charset="0"/>
                        </a:rPr>
                        <a:t>Δ</a:t>
                      </a:r>
                      <a:r>
                        <a:rPr lang="el-GR" sz="900" dirty="0">
                          <a:effectLst/>
                          <a:latin typeface="Verdana" panose="020B0604030504040204" pitchFamily="34" charset="0"/>
                          <a:ea typeface="Verdana" panose="020B0604030504040204" pitchFamily="34" charset="0"/>
                          <a:cs typeface="Verdana" panose="020B0604030504040204" pitchFamily="34" charset="0"/>
                        </a:rPr>
                        <a:t>ΙΑΧΕΙΡΙΣ</a:t>
                      </a:r>
                      <a:r>
                        <a:rPr lang="el-GR" sz="900" spc="-5" dirty="0">
                          <a:effectLst/>
                          <a:latin typeface="Verdana" panose="020B0604030504040204" pitchFamily="34" charset="0"/>
                          <a:ea typeface="Verdana" panose="020B0604030504040204" pitchFamily="34" charset="0"/>
                          <a:cs typeface="Verdana" panose="020B0604030504040204" pitchFamily="34" charset="0"/>
                        </a:rPr>
                        <a:t>Τ</a:t>
                      </a:r>
                      <a:r>
                        <a:rPr lang="el-GR" sz="900" dirty="0">
                          <a:effectLst/>
                          <a:latin typeface="Verdana" panose="020B0604030504040204" pitchFamily="34" charset="0"/>
                          <a:ea typeface="Verdana" panose="020B0604030504040204" pitchFamily="34" charset="0"/>
                          <a:cs typeface="Verdana" panose="020B0604030504040204" pitchFamily="34" charset="0"/>
                        </a:rPr>
                        <a:t>Ι</a:t>
                      </a:r>
                      <a:r>
                        <a:rPr lang="el-GR" sz="900" spc="-5" dirty="0">
                          <a:effectLst/>
                          <a:latin typeface="Verdana" panose="020B0604030504040204" pitchFamily="34" charset="0"/>
                          <a:ea typeface="Verdana" panose="020B0604030504040204" pitchFamily="34" charset="0"/>
                          <a:cs typeface="Verdana" panose="020B0604030504040204" pitchFamily="34" charset="0"/>
                        </a:rPr>
                        <a:t>Κ</a:t>
                      </a:r>
                      <a:r>
                        <a:rPr lang="el-GR" sz="900" dirty="0">
                          <a:effectLst/>
                          <a:latin typeface="Verdana" panose="020B0604030504040204" pitchFamily="34" charset="0"/>
                          <a:ea typeface="Verdana" panose="020B0604030504040204" pitchFamily="34" charset="0"/>
                          <a:cs typeface="Verdana" panose="020B0604030504040204" pitchFamily="34" charset="0"/>
                        </a:rPr>
                        <a:t>Η Σ</a:t>
                      </a:r>
                      <a:r>
                        <a:rPr lang="el-GR" sz="900" spc="-15" dirty="0">
                          <a:effectLst/>
                          <a:latin typeface="Verdana" panose="020B0604030504040204" pitchFamily="34" charset="0"/>
                          <a:ea typeface="Verdana" panose="020B0604030504040204" pitchFamily="34" charset="0"/>
                          <a:cs typeface="Verdana" panose="020B0604030504040204" pitchFamily="34" charset="0"/>
                        </a:rPr>
                        <a:t>Τ</a:t>
                      </a:r>
                      <a:r>
                        <a:rPr lang="el-GR" sz="900" spc="5" dirty="0">
                          <a:effectLst/>
                          <a:latin typeface="Verdana" panose="020B0604030504040204" pitchFamily="34" charset="0"/>
                          <a:ea typeface="Verdana" panose="020B0604030504040204" pitchFamily="34" charset="0"/>
                          <a:cs typeface="Verdana" panose="020B0604030504040204" pitchFamily="34" charset="0"/>
                        </a:rPr>
                        <a:t>Ε</a:t>
                      </a:r>
                      <a:r>
                        <a:rPr lang="el-GR" sz="900" spc="-10" dirty="0">
                          <a:effectLst/>
                          <a:latin typeface="Verdana" panose="020B0604030504040204" pitchFamily="34" charset="0"/>
                          <a:ea typeface="Verdana" panose="020B0604030504040204" pitchFamily="34" charset="0"/>
                          <a:cs typeface="Verdana" panose="020B0604030504040204" pitchFamily="34" charset="0"/>
                        </a:rPr>
                        <a:t>Ρ</a:t>
                      </a:r>
                      <a:r>
                        <a:rPr lang="el-GR" sz="900" spc="5" dirty="0">
                          <a:effectLst/>
                          <a:latin typeface="Verdana" panose="020B0604030504040204" pitchFamily="34" charset="0"/>
                          <a:ea typeface="Verdana" panose="020B0604030504040204" pitchFamily="34" charset="0"/>
                          <a:cs typeface="Verdana" panose="020B0604030504040204" pitchFamily="34" charset="0"/>
                        </a:rPr>
                        <a:t>Ε</a:t>
                      </a:r>
                      <a:r>
                        <a:rPr lang="el-GR" sz="900" dirty="0">
                          <a:effectLst/>
                          <a:latin typeface="Verdana" panose="020B0604030504040204" pitchFamily="34" charset="0"/>
                          <a:ea typeface="Verdana" panose="020B0604030504040204" pitchFamily="34" charset="0"/>
                          <a:cs typeface="Verdana" panose="020B0604030504040204" pitchFamily="34" charset="0"/>
                        </a:rPr>
                        <a:t>ΑΣ </a:t>
                      </a:r>
                      <a:r>
                        <a:rPr lang="el-GR" sz="900" spc="5" dirty="0">
                          <a:effectLst/>
                          <a:latin typeface="Verdana" panose="020B0604030504040204" pitchFamily="34" charset="0"/>
                          <a:ea typeface="Verdana" panose="020B0604030504040204" pitchFamily="34" charset="0"/>
                          <a:cs typeface="Verdana" panose="020B0604030504040204" pitchFamily="34" charset="0"/>
                        </a:rPr>
                        <a:t>Ε</a:t>
                      </a:r>
                      <a:r>
                        <a:rPr lang="el-GR" sz="900" dirty="0">
                          <a:effectLst/>
                          <a:latin typeface="Verdana" panose="020B0604030504040204" pitchFamily="34" charset="0"/>
                          <a:ea typeface="Verdana" panose="020B0604030504040204" pitchFamily="34" charset="0"/>
                          <a:cs typeface="Verdana" panose="020B0604030504040204" pitchFamily="34" charset="0"/>
                        </a:rPr>
                        <a:t>ΛΛΑ</a:t>
                      </a:r>
                      <a:r>
                        <a:rPr lang="el-GR" sz="900" spc="-10" dirty="0">
                          <a:effectLst/>
                          <a:latin typeface="Verdana" panose="020B0604030504040204" pitchFamily="34" charset="0"/>
                          <a:ea typeface="Verdana" panose="020B0604030504040204" pitchFamily="34" charset="0"/>
                          <a:cs typeface="Verdana" panose="020B0604030504040204" pitchFamily="34" charset="0"/>
                        </a:rPr>
                        <a:t>Δ</a:t>
                      </a:r>
                      <a:r>
                        <a:rPr lang="el-GR" sz="900" dirty="0">
                          <a:effectLst/>
                          <a:latin typeface="Verdana" panose="020B0604030504040204" pitchFamily="34" charset="0"/>
                          <a:ea typeface="Verdana" panose="020B0604030504040204" pitchFamily="34" charset="0"/>
                          <a:cs typeface="Verdana" panose="020B0604030504040204" pitchFamily="34" charset="0"/>
                        </a:rPr>
                        <a:t>ΑΣ</a:t>
                      </a:r>
                      <a:r>
                        <a:rPr lang="el-GR" sz="900" spc="-5" dirty="0">
                          <a:effectLst/>
                          <a:latin typeface="Verdana" panose="020B0604030504040204" pitchFamily="34" charset="0"/>
                          <a:ea typeface="Verdana" panose="020B0604030504040204" pitchFamily="34" charset="0"/>
                          <a:cs typeface="Verdana" panose="020B0604030504040204" pitchFamily="34" charset="0"/>
                        </a:rPr>
                        <a:t> Κ</a:t>
                      </a:r>
                      <a:r>
                        <a:rPr lang="el-GR" sz="900" dirty="0">
                          <a:effectLst/>
                          <a:latin typeface="Verdana" panose="020B0604030504040204" pitchFamily="34" charset="0"/>
                          <a:ea typeface="Verdana" panose="020B0604030504040204" pitchFamily="34" charset="0"/>
                          <a:cs typeface="Verdana" panose="020B0604030504040204" pitchFamily="34" charset="0"/>
                        </a:rPr>
                        <a:t>ΑΙ </a:t>
                      </a:r>
                      <a:r>
                        <a:rPr lang="el-GR" sz="900" spc="-5" dirty="0">
                          <a:effectLst/>
                          <a:latin typeface="Verdana" panose="020B0604030504040204" pitchFamily="34" charset="0"/>
                          <a:ea typeface="Verdana" panose="020B0604030504040204" pitchFamily="34" charset="0"/>
                          <a:cs typeface="Verdana" panose="020B0604030504040204" pitchFamily="34" charset="0"/>
                        </a:rPr>
                        <a:t>Θ</a:t>
                      </a:r>
                      <a:r>
                        <a:rPr lang="el-GR" sz="900" spc="5" dirty="0">
                          <a:effectLst/>
                          <a:latin typeface="Verdana" panose="020B0604030504040204" pitchFamily="34" charset="0"/>
                          <a:ea typeface="Verdana" panose="020B0604030504040204" pitchFamily="34" charset="0"/>
                          <a:cs typeface="Verdana" panose="020B0604030504040204" pitchFamily="34" charset="0"/>
                        </a:rPr>
                        <a:t>Ε</a:t>
                      </a:r>
                      <a:r>
                        <a:rPr lang="el-GR" sz="900" spc="-5" dirty="0">
                          <a:effectLst/>
                          <a:latin typeface="Verdana" panose="020B0604030504040204" pitchFamily="34" charset="0"/>
                          <a:ea typeface="Verdana" panose="020B0604030504040204" pitchFamily="34" charset="0"/>
                          <a:cs typeface="Verdana" panose="020B0604030504040204" pitchFamily="34" charset="0"/>
                        </a:rPr>
                        <a:t>ΣΣ</a:t>
                      </a:r>
                      <a:r>
                        <a:rPr lang="el-GR" sz="900" spc="-15" dirty="0">
                          <a:effectLst/>
                          <a:latin typeface="Verdana" panose="020B0604030504040204" pitchFamily="34" charset="0"/>
                          <a:ea typeface="Verdana" panose="020B0604030504040204" pitchFamily="34" charset="0"/>
                          <a:cs typeface="Verdana" panose="020B0604030504040204" pitchFamily="34" charset="0"/>
                        </a:rPr>
                        <a:t>Α</a:t>
                      </a:r>
                      <a:r>
                        <a:rPr lang="el-GR" sz="900" dirty="0">
                          <a:effectLst/>
                          <a:latin typeface="Verdana" panose="020B0604030504040204" pitchFamily="34" charset="0"/>
                          <a:ea typeface="Verdana" panose="020B0604030504040204" pitchFamily="34" charset="0"/>
                          <a:cs typeface="Verdana" panose="020B0604030504040204" pitchFamily="34" charset="0"/>
                        </a:rPr>
                        <a:t>ΛΙΑΣ</a:t>
                      </a:r>
                      <a:endParaRPr lang="en-US" sz="9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76835" algn="ctr">
                        <a:lnSpc>
                          <a:spcPct val="115000"/>
                        </a:lnSpc>
                        <a:spcBef>
                          <a:spcPts val="10"/>
                        </a:spcBef>
                        <a:spcAft>
                          <a:spcPts val="0"/>
                        </a:spcAft>
                      </a:pPr>
                      <a:r>
                        <a:rPr lang="el-GR" sz="900" dirty="0">
                          <a:effectLst/>
                          <a:latin typeface="Verdana" panose="020B0604030504040204" pitchFamily="34" charset="0"/>
                          <a:ea typeface="Verdana" panose="020B0604030504040204" pitchFamily="34" charset="0"/>
                          <a:cs typeface="Verdana" panose="020B0604030504040204" pitchFamily="34" charset="0"/>
                        </a:rPr>
                        <a:t>ΑΝ.</a:t>
                      </a:r>
                      <a:r>
                        <a:rPr lang="el-GR" sz="900" spc="-10" dirty="0">
                          <a:effectLst/>
                          <a:latin typeface="Verdana" panose="020B0604030504040204" pitchFamily="34" charset="0"/>
                          <a:ea typeface="Verdana" panose="020B0604030504040204" pitchFamily="34" charset="0"/>
                          <a:cs typeface="Verdana" panose="020B0604030504040204" pitchFamily="34" charset="0"/>
                        </a:rPr>
                        <a:t>Δ</a:t>
                      </a:r>
                      <a:r>
                        <a:rPr lang="el-GR" sz="900" dirty="0">
                          <a:effectLst/>
                          <a:latin typeface="Verdana" panose="020B0604030504040204" pitchFamily="34" charset="0"/>
                          <a:ea typeface="Verdana" panose="020B0604030504040204" pitchFamily="34" charset="0"/>
                          <a:cs typeface="Verdana" panose="020B0604030504040204" pitchFamily="34" charset="0"/>
                        </a:rPr>
                        <a:t>ΙΑ. </a:t>
                      </a:r>
                      <a:r>
                        <a:rPr lang="el-GR" sz="900" spc="-5" dirty="0">
                          <a:effectLst/>
                          <a:latin typeface="Verdana" panose="020B0604030504040204" pitchFamily="34" charset="0"/>
                          <a:ea typeface="Verdana" panose="020B0604030504040204" pitchFamily="34" charset="0"/>
                          <a:cs typeface="Verdana" panose="020B0604030504040204" pitchFamily="34" charset="0"/>
                        </a:rPr>
                        <a:t>Σ</a:t>
                      </a:r>
                      <a:r>
                        <a:rPr lang="el-GR" sz="900" dirty="0">
                          <a:effectLst/>
                          <a:latin typeface="Verdana" panose="020B0604030504040204" pitchFamily="34" charset="0"/>
                          <a:ea typeface="Verdana" panose="020B0604030504040204" pitchFamily="34" charset="0"/>
                          <a:cs typeface="Verdana" panose="020B0604030504040204" pitchFamily="34" charset="0"/>
                        </a:rPr>
                        <a:t>Τ. </a:t>
                      </a:r>
                      <a:r>
                        <a:rPr lang="el-GR" sz="900" spc="5" dirty="0">
                          <a:effectLst/>
                          <a:latin typeface="Verdana" panose="020B0604030504040204" pitchFamily="34" charset="0"/>
                          <a:ea typeface="Verdana" panose="020B0604030504040204" pitchFamily="34" charset="0"/>
                          <a:cs typeface="Verdana" panose="020B0604030504040204" pitchFamily="34" charset="0"/>
                        </a:rPr>
                        <a:t>Ε</a:t>
                      </a:r>
                      <a:r>
                        <a:rPr lang="el-GR" sz="900" dirty="0">
                          <a:effectLst/>
                          <a:latin typeface="Verdana" panose="020B0604030504040204" pitchFamily="34" charset="0"/>
                          <a:ea typeface="Verdana" panose="020B0604030504040204" pitchFamily="34" charset="0"/>
                          <a:cs typeface="Verdana" panose="020B0604030504040204" pitchFamily="34" charset="0"/>
                        </a:rPr>
                        <a:t>ΛΛΑ</a:t>
                      </a:r>
                      <a:r>
                        <a:rPr lang="el-GR" sz="900" spc="-10" dirty="0">
                          <a:effectLst/>
                          <a:latin typeface="Verdana" panose="020B0604030504040204" pitchFamily="34" charset="0"/>
                          <a:ea typeface="Verdana" panose="020B0604030504040204" pitchFamily="34" charset="0"/>
                          <a:cs typeface="Verdana" panose="020B0604030504040204" pitchFamily="34" charset="0"/>
                        </a:rPr>
                        <a:t>Δ</a:t>
                      </a:r>
                      <a:r>
                        <a:rPr lang="el-GR" sz="900" dirty="0">
                          <a:effectLst/>
                          <a:latin typeface="Verdana" panose="020B0604030504040204" pitchFamily="34" charset="0"/>
                          <a:ea typeface="Verdana" panose="020B0604030504040204" pitchFamily="34" charset="0"/>
                          <a:cs typeface="Verdana" panose="020B0604030504040204" pitchFamily="34" charset="0"/>
                        </a:rPr>
                        <a:t>ΑΣ </a:t>
                      </a:r>
                      <a:r>
                        <a:rPr lang="el-GR" sz="900" spc="-5" dirty="0">
                          <a:effectLst/>
                          <a:latin typeface="Verdana" panose="020B0604030504040204" pitchFamily="34" charset="0"/>
                          <a:ea typeface="Verdana" panose="020B0604030504040204" pitchFamily="34" charset="0"/>
                          <a:cs typeface="Verdana" panose="020B0604030504040204" pitchFamily="34" charset="0"/>
                        </a:rPr>
                        <a:t>Κ</a:t>
                      </a:r>
                      <a:r>
                        <a:rPr lang="el-GR" sz="900" dirty="0">
                          <a:effectLst/>
                          <a:latin typeface="Verdana" panose="020B0604030504040204" pitchFamily="34" charset="0"/>
                          <a:ea typeface="Verdana" panose="020B0604030504040204" pitchFamily="34" charset="0"/>
                          <a:cs typeface="Verdana" panose="020B0604030504040204" pitchFamily="34" charset="0"/>
                        </a:rPr>
                        <a:t>ΑΙ </a:t>
                      </a:r>
                      <a:r>
                        <a:rPr lang="el-GR" sz="900" spc="-5" dirty="0">
                          <a:effectLst/>
                          <a:latin typeface="Verdana" panose="020B0604030504040204" pitchFamily="34" charset="0"/>
                          <a:ea typeface="Verdana" panose="020B0604030504040204" pitchFamily="34" charset="0"/>
                          <a:cs typeface="Verdana" panose="020B0604030504040204" pitchFamily="34" charset="0"/>
                        </a:rPr>
                        <a:t>Θ</a:t>
                      </a:r>
                      <a:r>
                        <a:rPr lang="el-GR" sz="900" spc="5" dirty="0">
                          <a:effectLst/>
                          <a:latin typeface="Verdana" panose="020B0604030504040204" pitchFamily="34" charset="0"/>
                          <a:ea typeface="Verdana" panose="020B0604030504040204" pitchFamily="34" charset="0"/>
                          <a:cs typeface="Verdana" panose="020B0604030504040204" pitchFamily="34" charset="0"/>
                        </a:rPr>
                        <a:t>Ε</a:t>
                      </a:r>
                      <a:r>
                        <a:rPr lang="el-GR" sz="900" spc="-5" dirty="0">
                          <a:effectLst/>
                          <a:latin typeface="Verdana" panose="020B0604030504040204" pitchFamily="34" charset="0"/>
                          <a:ea typeface="Verdana" panose="020B0604030504040204" pitchFamily="34" charset="0"/>
                          <a:cs typeface="Verdana" panose="020B0604030504040204" pitchFamily="34" charset="0"/>
                        </a:rPr>
                        <a:t>ΣΣ</a:t>
                      </a:r>
                      <a:r>
                        <a:rPr lang="el-GR" sz="900" dirty="0">
                          <a:effectLst/>
                          <a:latin typeface="Verdana" panose="020B0604030504040204" pitchFamily="34" charset="0"/>
                          <a:ea typeface="Verdana" panose="020B0604030504040204" pitchFamily="34" charset="0"/>
                          <a:cs typeface="Verdana" panose="020B0604030504040204" pitchFamily="34" charset="0"/>
                        </a:rPr>
                        <a:t>ΑΛΙ</a:t>
                      </a:r>
                      <a:r>
                        <a:rPr lang="el-GR" sz="900" spc="-5" dirty="0">
                          <a:effectLst/>
                          <a:latin typeface="Verdana" panose="020B0604030504040204" pitchFamily="34" charset="0"/>
                          <a:ea typeface="Verdana" panose="020B0604030504040204" pitchFamily="34" charset="0"/>
                          <a:cs typeface="Verdana" panose="020B0604030504040204" pitchFamily="34" charset="0"/>
                        </a:rPr>
                        <a:t>Α</a:t>
                      </a:r>
                      <a:r>
                        <a:rPr lang="el-GR" sz="900" dirty="0">
                          <a:effectLst/>
                          <a:latin typeface="Verdana" panose="020B0604030504040204" pitchFamily="34" charset="0"/>
                          <a:ea typeface="Verdana" panose="020B0604030504040204" pitchFamily="34" charset="0"/>
                          <a:cs typeface="Verdana" panose="020B0604030504040204" pitchFamily="34" charset="0"/>
                        </a:rPr>
                        <a:t>Σ</a:t>
                      </a:r>
                      <a:endParaRPr lang="en-US" sz="9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86360" algn="ctr">
                        <a:lnSpc>
                          <a:spcPct val="107000"/>
                        </a:lnSpc>
                        <a:spcBef>
                          <a:spcPts val="0"/>
                        </a:spcBef>
                        <a:spcAft>
                          <a:spcPts val="0"/>
                        </a:spcAft>
                      </a:pPr>
                      <a:r>
                        <a:rPr lang="el-GR" sz="900" spc="-5" dirty="0">
                          <a:solidFill>
                            <a:schemeClr val="tx1"/>
                          </a:solidFill>
                          <a:effectLst/>
                          <a:latin typeface="Verdana" panose="020B0604030504040204" pitchFamily="34" charset="0"/>
                          <a:ea typeface="Verdana" panose="020B0604030504040204" pitchFamily="34" charset="0"/>
                          <a:cs typeface="Verdana" panose="020B0604030504040204" pitchFamily="34" charset="0"/>
                        </a:rPr>
                        <a:t>2ο χλμ ΝΕΟ Λαμίας - Αθηνών</a:t>
                      </a:r>
                      <a:r>
                        <a:rPr lang="el-GR" sz="9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ΤΚ </a:t>
                      </a:r>
                      <a:r>
                        <a:rPr lang="el-GR" sz="900" spc="5" dirty="0">
                          <a:solidFill>
                            <a:schemeClr val="tx1"/>
                          </a:solidFill>
                          <a:effectLst/>
                          <a:latin typeface="Verdana" panose="020B0604030504040204" pitchFamily="34" charset="0"/>
                          <a:ea typeface="Verdana" panose="020B0604030504040204" pitchFamily="34" charset="0"/>
                          <a:cs typeface="Verdana" panose="020B0604030504040204" pitchFamily="34" charset="0"/>
                        </a:rPr>
                        <a:t>3</a:t>
                      </a:r>
                      <a:r>
                        <a:rPr lang="el-GR" sz="900" spc="-5" dirty="0">
                          <a:solidFill>
                            <a:schemeClr val="tx1"/>
                          </a:solidFill>
                          <a:effectLst/>
                          <a:latin typeface="Verdana" panose="020B0604030504040204" pitchFamily="34" charset="0"/>
                          <a:ea typeface="Verdana" panose="020B0604030504040204" pitchFamily="34" charset="0"/>
                          <a:cs typeface="Verdana" panose="020B0604030504040204" pitchFamily="34" charset="0"/>
                        </a:rPr>
                        <a:t>5</a:t>
                      </a:r>
                      <a:r>
                        <a:rPr lang="el-GR" sz="900" spc="5" dirty="0">
                          <a:solidFill>
                            <a:schemeClr val="tx1"/>
                          </a:solidFill>
                          <a:effectLst/>
                          <a:latin typeface="Verdana" panose="020B0604030504040204" pitchFamily="34" charset="0"/>
                          <a:ea typeface="Verdana" panose="020B0604030504040204" pitchFamily="34" charset="0"/>
                          <a:cs typeface="Verdana" panose="020B0604030504040204" pitchFamily="34" charset="0"/>
                        </a:rPr>
                        <a:t>1</a:t>
                      </a:r>
                      <a:r>
                        <a:rPr lang="el-GR" sz="900" spc="-5" dirty="0">
                          <a:solidFill>
                            <a:schemeClr val="tx1"/>
                          </a:solidFill>
                          <a:effectLst/>
                          <a:latin typeface="Verdana" panose="020B0604030504040204" pitchFamily="34" charset="0"/>
                          <a:ea typeface="Verdana" panose="020B0604030504040204" pitchFamily="34" charset="0"/>
                          <a:cs typeface="Verdana" panose="020B0604030504040204" pitchFamily="34" charset="0"/>
                        </a:rPr>
                        <a:t>00</a:t>
                      </a:r>
                      <a:r>
                        <a:rPr lang="el-GR" sz="9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Λ</a:t>
                      </a:r>
                      <a:r>
                        <a:rPr lang="el-GR" sz="900" spc="-15" dirty="0">
                          <a:solidFill>
                            <a:schemeClr val="tx1"/>
                          </a:solidFill>
                          <a:effectLst/>
                          <a:latin typeface="Verdana" panose="020B0604030504040204" pitchFamily="34" charset="0"/>
                          <a:ea typeface="Verdana" panose="020B0604030504040204" pitchFamily="34" charset="0"/>
                          <a:cs typeface="Verdana" panose="020B0604030504040204" pitchFamily="34" charset="0"/>
                        </a:rPr>
                        <a:t>Α</a:t>
                      </a:r>
                      <a:r>
                        <a:rPr lang="el-GR" sz="900" spc="5" dirty="0">
                          <a:solidFill>
                            <a:schemeClr val="tx1"/>
                          </a:solidFill>
                          <a:effectLst/>
                          <a:latin typeface="Verdana" panose="020B0604030504040204" pitchFamily="34" charset="0"/>
                          <a:ea typeface="Verdana" panose="020B0604030504040204" pitchFamily="34" charset="0"/>
                          <a:cs typeface="Verdana" panose="020B0604030504040204" pitchFamily="34" charset="0"/>
                        </a:rPr>
                        <a:t>Μ</a:t>
                      </a:r>
                      <a:r>
                        <a:rPr lang="el-GR" sz="9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ΙΑ</a:t>
                      </a:r>
                      <a:endParaRPr lang="en-US" sz="9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7000"/>
                        </a:lnSpc>
                        <a:spcBef>
                          <a:spcPts val="0"/>
                        </a:spcBef>
                        <a:spcAft>
                          <a:spcPts val="0"/>
                        </a:spcAft>
                      </a:pPr>
                      <a:r>
                        <a:rPr lang="el-GR" sz="900" spc="5" dirty="0">
                          <a:effectLst/>
                          <a:latin typeface="Verdana" panose="020B0604030504040204" pitchFamily="34" charset="0"/>
                          <a:ea typeface="Verdana" panose="020B0604030504040204" pitchFamily="34" charset="0"/>
                          <a:cs typeface="Verdana" panose="020B0604030504040204" pitchFamily="34" charset="0"/>
                        </a:rPr>
                        <a:t>2</a:t>
                      </a:r>
                      <a:r>
                        <a:rPr lang="el-GR" sz="900" spc="-5" dirty="0">
                          <a:effectLst/>
                          <a:latin typeface="Verdana" panose="020B0604030504040204" pitchFamily="34" charset="0"/>
                          <a:ea typeface="Verdana" panose="020B0604030504040204" pitchFamily="34" charset="0"/>
                          <a:cs typeface="Verdana" panose="020B0604030504040204" pitchFamily="34" charset="0"/>
                        </a:rPr>
                        <a:t>2</a:t>
                      </a:r>
                      <a:r>
                        <a:rPr lang="el-GR" sz="900" spc="5" dirty="0">
                          <a:effectLst/>
                          <a:latin typeface="Verdana" panose="020B0604030504040204" pitchFamily="34" charset="0"/>
                          <a:ea typeface="Verdana" panose="020B0604030504040204" pitchFamily="34" charset="0"/>
                          <a:cs typeface="Verdana" panose="020B0604030504040204" pitchFamily="34" charset="0"/>
                        </a:rPr>
                        <a:t>3</a:t>
                      </a:r>
                      <a:r>
                        <a:rPr lang="el-GR" sz="900" spc="-5" dirty="0">
                          <a:effectLst/>
                          <a:latin typeface="Verdana" panose="020B0604030504040204" pitchFamily="34" charset="0"/>
                          <a:ea typeface="Verdana" panose="020B0604030504040204" pitchFamily="34" charset="0"/>
                          <a:cs typeface="Verdana" panose="020B0604030504040204" pitchFamily="34" charset="0"/>
                        </a:rPr>
                        <a:t>1</a:t>
                      </a:r>
                      <a:r>
                        <a:rPr lang="el-GR" sz="900" dirty="0">
                          <a:effectLst/>
                          <a:latin typeface="Verdana" panose="020B0604030504040204" pitchFamily="34" charset="0"/>
                          <a:ea typeface="Verdana" panose="020B0604030504040204" pitchFamily="34" charset="0"/>
                          <a:cs typeface="Verdana" panose="020B0604030504040204" pitchFamily="34" charset="0"/>
                        </a:rPr>
                        <a:t>0</a:t>
                      </a:r>
                      <a:r>
                        <a:rPr lang="el-GR" sz="900" spc="-5" dirty="0">
                          <a:effectLst/>
                          <a:latin typeface="Verdana" panose="020B0604030504040204" pitchFamily="34" charset="0"/>
                          <a:ea typeface="Verdana" panose="020B0604030504040204" pitchFamily="34" charset="0"/>
                          <a:cs typeface="Verdana" panose="020B0604030504040204" pitchFamily="34" charset="0"/>
                        </a:rPr>
                        <a:t> </a:t>
                      </a:r>
                      <a:r>
                        <a:rPr lang="el-GR" sz="900" spc="5" dirty="0">
                          <a:effectLst/>
                          <a:latin typeface="Verdana" panose="020B0604030504040204" pitchFamily="34" charset="0"/>
                          <a:ea typeface="Verdana" panose="020B0604030504040204" pitchFamily="34" charset="0"/>
                          <a:cs typeface="Verdana" panose="020B0604030504040204" pitchFamily="34" charset="0"/>
                        </a:rPr>
                        <a:t>6</a:t>
                      </a:r>
                      <a:r>
                        <a:rPr lang="el-GR" sz="900" spc="-5" dirty="0">
                          <a:effectLst/>
                          <a:latin typeface="Verdana" panose="020B0604030504040204" pitchFamily="34" charset="0"/>
                          <a:ea typeface="Verdana" panose="020B0604030504040204" pitchFamily="34" charset="0"/>
                          <a:cs typeface="Verdana" panose="020B0604030504040204" pitchFamily="34" charset="0"/>
                        </a:rPr>
                        <a:t>74</a:t>
                      </a:r>
                      <a:r>
                        <a:rPr lang="el-GR" sz="900" spc="5" dirty="0">
                          <a:effectLst/>
                          <a:latin typeface="Verdana" panose="020B0604030504040204" pitchFamily="34" charset="0"/>
                          <a:ea typeface="Verdana" panose="020B0604030504040204" pitchFamily="34" charset="0"/>
                          <a:cs typeface="Verdana" panose="020B0604030504040204" pitchFamily="34" charset="0"/>
                        </a:rPr>
                        <a:t>9</a:t>
                      </a:r>
                      <a:r>
                        <a:rPr lang="el-GR" sz="900" spc="15" dirty="0">
                          <a:effectLst/>
                          <a:latin typeface="Verdana" panose="020B0604030504040204" pitchFamily="34" charset="0"/>
                          <a:ea typeface="Verdana" panose="020B0604030504040204" pitchFamily="34" charset="0"/>
                          <a:cs typeface="Verdana" panose="020B0604030504040204" pitchFamily="34" charset="0"/>
                        </a:rPr>
                        <a:t>8</a:t>
                      </a:r>
                      <a:r>
                        <a:rPr lang="el-GR" sz="900" dirty="0">
                          <a:effectLst/>
                          <a:latin typeface="Verdana" panose="020B0604030504040204" pitchFamily="34" charset="0"/>
                          <a:ea typeface="Verdana" panose="020B0604030504040204" pitchFamily="34" charset="0"/>
                          <a:cs typeface="Verdana" panose="020B0604030504040204" pitchFamily="34" charset="0"/>
                        </a:rPr>
                        <a:t>,</a:t>
                      </a:r>
                      <a:endParaRPr lang="en-US" sz="900" dirty="0">
                        <a:effectLst/>
                        <a:latin typeface="Verdana" panose="020B0604030504040204" pitchFamily="34" charset="0"/>
                        <a:ea typeface="Verdana" panose="020B0604030504040204" pitchFamily="34" charset="0"/>
                        <a:cs typeface="Verdana" panose="020B0604030504040204" pitchFamily="34" charset="0"/>
                      </a:endParaRPr>
                    </a:p>
                    <a:p>
                      <a:pPr marL="0" marR="0" algn="l">
                        <a:lnSpc>
                          <a:spcPct val="107000"/>
                        </a:lnSpc>
                        <a:spcBef>
                          <a:spcPts val="0"/>
                        </a:spcBef>
                        <a:spcAft>
                          <a:spcPts val="0"/>
                        </a:spcAft>
                      </a:pPr>
                      <a:r>
                        <a:rPr lang="el-GR" sz="900" spc="5" dirty="0">
                          <a:effectLst/>
                          <a:latin typeface="Verdana" panose="020B0604030504040204" pitchFamily="34" charset="0"/>
                          <a:ea typeface="Verdana" panose="020B0604030504040204" pitchFamily="34" charset="0"/>
                          <a:cs typeface="Verdana" panose="020B0604030504040204" pitchFamily="34" charset="0"/>
                        </a:rPr>
                        <a:t>2</a:t>
                      </a:r>
                      <a:r>
                        <a:rPr lang="el-GR" sz="900" spc="-5" dirty="0">
                          <a:effectLst/>
                          <a:latin typeface="Verdana" panose="020B0604030504040204" pitchFamily="34" charset="0"/>
                          <a:ea typeface="Verdana" panose="020B0604030504040204" pitchFamily="34" charset="0"/>
                          <a:cs typeface="Verdana" panose="020B0604030504040204" pitchFamily="34" charset="0"/>
                        </a:rPr>
                        <a:t>2</a:t>
                      </a:r>
                      <a:r>
                        <a:rPr lang="el-GR" sz="900" spc="5" dirty="0">
                          <a:effectLst/>
                          <a:latin typeface="Verdana" panose="020B0604030504040204" pitchFamily="34" charset="0"/>
                          <a:ea typeface="Verdana" panose="020B0604030504040204" pitchFamily="34" charset="0"/>
                          <a:cs typeface="Verdana" panose="020B0604030504040204" pitchFamily="34" charset="0"/>
                        </a:rPr>
                        <a:t>3</a:t>
                      </a:r>
                      <a:r>
                        <a:rPr lang="el-GR" sz="900" spc="-5" dirty="0">
                          <a:effectLst/>
                          <a:latin typeface="Verdana" panose="020B0604030504040204" pitchFamily="34" charset="0"/>
                          <a:ea typeface="Verdana" panose="020B0604030504040204" pitchFamily="34" charset="0"/>
                          <a:cs typeface="Verdana" panose="020B0604030504040204" pitchFamily="34" charset="0"/>
                        </a:rPr>
                        <a:t>1</a:t>
                      </a:r>
                      <a:r>
                        <a:rPr lang="el-GR" sz="900" dirty="0">
                          <a:effectLst/>
                          <a:latin typeface="Verdana" panose="020B0604030504040204" pitchFamily="34" charset="0"/>
                          <a:ea typeface="Verdana" panose="020B0604030504040204" pitchFamily="34" charset="0"/>
                          <a:cs typeface="Verdana" panose="020B0604030504040204" pitchFamily="34" charset="0"/>
                        </a:rPr>
                        <a:t>0</a:t>
                      </a:r>
                      <a:r>
                        <a:rPr lang="el-GR" sz="900" spc="-5" dirty="0">
                          <a:effectLst/>
                          <a:latin typeface="Verdana" panose="020B0604030504040204" pitchFamily="34" charset="0"/>
                          <a:ea typeface="Verdana" panose="020B0604030504040204" pitchFamily="34" charset="0"/>
                          <a:cs typeface="Verdana" panose="020B0604030504040204" pitchFamily="34" charset="0"/>
                        </a:rPr>
                        <a:t> </a:t>
                      </a:r>
                      <a:r>
                        <a:rPr lang="el-GR" sz="900" spc="5" dirty="0">
                          <a:effectLst/>
                          <a:latin typeface="Verdana" panose="020B0604030504040204" pitchFamily="34" charset="0"/>
                          <a:ea typeface="Verdana" panose="020B0604030504040204" pitchFamily="34" charset="0"/>
                          <a:cs typeface="Verdana" panose="020B0604030504040204" pitchFamily="34" charset="0"/>
                        </a:rPr>
                        <a:t>6</a:t>
                      </a:r>
                      <a:r>
                        <a:rPr lang="el-GR" sz="900" spc="-5" dirty="0">
                          <a:effectLst/>
                          <a:latin typeface="Verdana" panose="020B0604030504040204" pitchFamily="34" charset="0"/>
                          <a:ea typeface="Verdana" panose="020B0604030504040204" pitchFamily="34" charset="0"/>
                          <a:cs typeface="Verdana" panose="020B0604030504040204" pitchFamily="34" charset="0"/>
                        </a:rPr>
                        <a:t>74</a:t>
                      </a:r>
                      <a:r>
                        <a:rPr lang="el-GR" sz="900" spc="5" dirty="0">
                          <a:effectLst/>
                          <a:latin typeface="Verdana" panose="020B0604030504040204" pitchFamily="34" charset="0"/>
                          <a:ea typeface="Verdana" panose="020B0604030504040204" pitchFamily="34" charset="0"/>
                          <a:cs typeface="Verdana" panose="020B0604030504040204" pitchFamily="34" charset="0"/>
                        </a:rPr>
                        <a:t>9</a:t>
                      </a:r>
                      <a:r>
                        <a:rPr lang="el-GR" sz="900" dirty="0">
                          <a:effectLst/>
                          <a:latin typeface="Verdana" panose="020B0604030504040204" pitchFamily="34" charset="0"/>
                          <a:ea typeface="Verdana" panose="020B0604030504040204" pitchFamily="34" charset="0"/>
                          <a:cs typeface="Verdana" panose="020B0604030504040204" pitchFamily="34" charset="0"/>
                        </a:rPr>
                        <a:t>9</a:t>
                      </a:r>
                      <a:endParaRPr lang="en-US" sz="9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ts val="1100"/>
                        </a:lnSpc>
                        <a:spcBef>
                          <a:spcPts val="15"/>
                        </a:spcBef>
                        <a:spcAft>
                          <a:spcPts val="0"/>
                        </a:spcAft>
                      </a:pPr>
                      <a:r>
                        <a:rPr lang="el-GR" sz="900" dirty="0">
                          <a:effectLst/>
                          <a:latin typeface="Verdana" panose="020B0604030504040204" pitchFamily="34" charset="0"/>
                          <a:ea typeface="Verdana" panose="020B0604030504040204" pitchFamily="34" charset="0"/>
                          <a:cs typeface="Verdana" panose="020B0604030504040204" pitchFamily="34" charset="0"/>
                        </a:rPr>
                        <a:t> </a:t>
                      </a:r>
                      <a:endParaRPr lang="en-US" sz="900" dirty="0">
                        <a:effectLst/>
                        <a:latin typeface="Verdana" panose="020B0604030504040204" pitchFamily="34" charset="0"/>
                        <a:ea typeface="Verdana" panose="020B0604030504040204" pitchFamily="34" charset="0"/>
                        <a:cs typeface="Verdana" panose="020B0604030504040204" pitchFamily="34" charset="0"/>
                      </a:endParaRPr>
                    </a:p>
                    <a:p>
                      <a:pPr marL="179070" marR="86995" indent="-59690" algn="ctr">
                        <a:lnSpc>
                          <a:spcPct val="115000"/>
                        </a:lnSpc>
                        <a:spcBef>
                          <a:spcPts val="0"/>
                        </a:spcBef>
                        <a:spcAft>
                          <a:spcPts val="0"/>
                        </a:spcAft>
                      </a:pPr>
                      <a:r>
                        <a:rPr lang="el-GR" sz="900" u="sng" dirty="0">
                          <a:effectLst/>
                          <a:latin typeface="Verdana" panose="020B0604030504040204" pitchFamily="34" charset="0"/>
                          <a:ea typeface="Verdana" panose="020B0604030504040204" pitchFamily="34" charset="0"/>
                          <a:cs typeface="Verdana" panose="020B0604030504040204" pitchFamily="34" charset="0"/>
                          <a:hlinkClick r:id="rId2"/>
                        </a:rPr>
                        <a:t>a</a:t>
                      </a:r>
                      <a:r>
                        <a:rPr lang="el-GR" sz="900" u="sng" spc="-5" dirty="0">
                          <a:effectLst/>
                          <a:latin typeface="Verdana" panose="020B0604030504040204" pitchFamily="34" charset="0"/>
                          <a:ea typeface="Verdana" panose="020B0604030504040204" pitchFamily="34" charset="0"/>
                          <a:cs typeface="Verdana" panose="020B0604030504040204" pitchFamily="34" charset="0"/>
                          <a:hlinkClick r:id="rId2"/>
                        </a:rPr>
                        <a:t>n</a:t>
                      </a:r>
                      <a:r>
                        <a:rPr lang="el-GR" sz="900" u="sng" dirty="0">
                          <a:effectLst/>
                          <a:latin typeface="Verdana" panose="020B0604030504040204" pitchFamily="34" charset="0"/>
                          <a:ea typeface="Verdana" panose="020B0604030504040204" pitchFamily="34" charset="0"/>
                          <a:cs typeface="Verdana" panose="020B0604030504040204" pitchFamily="34" charset="0"/>
                          <a:hlinkClick r:id="rId2"/>
                        </a:rPr>
                        <a:t>d</a:t>
                      </a:r>
                      <a:r>
                        <a:rPr lang="el-GR" sz="900" u="sng" spc="-5" dirty="0">
                          <a:effectLst/>
                          <a:latin typeface="Verdana" panose="020B0604030504040204" pitchFamily="34" charset="0"/>
                          <a:ea typeface="Verdana" panose="020B0604030504040204" pitchFamily="34" charset="0"/>
                          <a:cs typeface="Verdana" panose="020B0604030504040204" pitchFamily="34" charset="0"/>
                          <a:hlinkClick r:id="rId2"/>
                        </a:rPr>
                        <a:t>i</a:t>
                      </a:r>
                      <a:r>
                        <a:rPr lang="el-GR" sz="900" u="sng" dirty="0">
                          <a:effectLst/>
                          <a:latin typeface="Verdana" panose="020B0604030504040204" pitchFamily="34" charset="0"/>
                          <a:ea typeface="Verdana" panose="020B0604030504040204" pitchFamily="34" charset="0"/>
                          <a:cs typeface="Verdana" panose="020B0604030504040204" pitchFamily="34" charset="0"/>
                          <a:hlinkClick r:id="rId2"/>
                        </a:rPr>
                        <a:t>a@</a:t>
                      </a:r>
                      <a:r>
                        <a:rPr lang="el-GR" sz="900" u="sng" spc="-5" dirty="0">
                          <a:effectLst/>
                          <a:latin typeface="Verdana" panose="020B0604030504040204" pitchFamily="34" charset="0"/>
                          <a:ea typeface="Verdana" panose="020B0604030504040204" pitchFamily="34" charset="0"/>
                          <a:cs typeface="Verdana" panose="020B0604030504040204" pitchFamily="34" charset="0"/>
                          <a:hlinkClick r:id="rId2"/>
                        </a:rPr>
                        <a:t>otenet.</a:t>
                      </a:r>
                      <a:r>
                        <a:rPr lang="el-GR" sz="900" u="sng" dirty="0">
                          <a:effectLst/>
                          <a:latin typeface="Verdana" panose="020B0604030504040204" pitchFamily="34" charset="0"/>
                          <a:ea typeface="Verdana" panose="020B0604030504040204" pitchFamily="34" charset="0"/>
                          <a:cs typeface="Verdana" panose="020B0604030504040204" pitchFamily="34" charset="0"/>
                          <a:hlinkClick r:id="rId2"/>
                        </a:rPr>
                        <a:t>gr</a:t>
                      </a:r>
                      <a:r>
                        <a:rPr lang="el-GR" sz="900" dirty="0">
                          <a:effectLst/>
                          <a:latin typeface="Verdana" panose="020B0604030504040204" pitchFamily="34" charset="0"/>
                          <a:ea typeface="Verdana" panose="020B0604030504040204" pitchFamily="34" charset="0"/>
                          <a:cs typeface="Verdana" panose="020B0604030504040204" pitchFamily="34" charset="0"/>
                        </a:rPr>
                        <a:t> </a:t>
                      </a:r>
                      <a:r>
                        <a:rPr lang="el-GR" sz="900" u="sng" dirty="0">
                          <a:effectLst/>
                          <a:latin typeface="Verdana" panose="020B0604030504040204" pitchFamily="34" charset="0"/>
                          <a:ea typeface="Verdana" panose="020B0604030504040204" pitchFamily="34" charset="0"/>
                          <a:cs typeface="Verdana" panose="020B0604030504040204" pitchFamily="34" charset="0"/>
                          <a:hlinkClick r:id="rId3"/>
                        </a:rPr>
                        <a:t>w</a:t>
                      </a:r>
                      <a:r>
                        <a:rPr lang="el-GR" sz="900" u="sng" spc="-10" dirty="0">
                          <a:effectLst/>
                          <a:latin typeface="Verdana" panose="020B0604030504040204" pitchFamily="34" charset="0"/>
                          <a:ea typeface="Verdana" panose="020B0604030504040204" pitchFamily="34" charset="0"/>
                          <a:cs typeface="Verdana" panose="020B0604030504040204" pitchFamily="34" charset="0"/>
                          <a:hlinkClick r:id="rId3"/>
                        </a:rPr>
                        <a:t>w</a:t>
                      </a:r>
                      <a:r>
                        <a:rPr lang="el-GR" sz="900" u="sng" dirty="0">
                          <a:effectLst/>
                          <a:latin typeface="Verdana" panose="020B0604030504040204" pitchFamily="34" charset="0"/>
                          <a:ea typeface="Verdana" panose="020B0604030504040204" pitchFamily="34" charset="0"/>
                          <a:cs typeface="Verdana" panose="020B0604030504040204" pitchFamily="34" charset="0"/>
                          <a:hlinkClick r:id="rId3"/>
                        </a:rPr>
                        <a:t>w</a:t>
                      </a:r>
                      <a:r>
                        <a:rPr lang="el-GR" sz="900" u="sng" spc="-5" dirty="0">
                          <a:effectLst/>
                          <a:latin typeface="Verdana" panose="020B0604030504040204" pitchFamily="34" charset="0"/>
                          <a:ea typeface="Verdana" panose="020B0604030504040204" pitchFamily="34" charset="0"/>
                          <a:cs typeface="Verdana" panose="020B0604030504040204" pitchFamily="34" charset="0"/>
                          <a:hlinkClick r:id="rId3"/>
                        </a:rPr>
                        <a:t>.</a:t>
                      </a:r>
                      <a:r>
                        <a:rPr lang="el-GR" sz="900" u="sng" dirty="0">
                          <a:effectLst/>
                          <a:latin typeface="Verdana" panose="020B0604030504040204" pitchFamily="34" charset="0"/>
                          <a:ea typeface="Verdana" panose="020B0604030504040204" pitchFamily="34" charset="0"/>
                          <a:cs typeface="Verdana" panose="020B0604030504040204" pitchFamily="34" charset="0"/>
                          <a:hlinkClick r:id="rId3"/>
                        </a:rPr>
                        <a:t>a</a:t>
                      </a:r>
                      <a:r>
                        <a:rPr lang="el-GR" sz="900" u="sng" spc="-5" dirty="0">
                          <a:effectLst/>
                          <a:latin typeface="Verdana" panose="020B0604030504040204" pitchFamily="34" charset="0"/>
                          <a:ea typeface="Verdana" panose="020B0604030504040204" pitchFamily="34" charset="0"/>
                          <a:cs typeface="Verdana" panose="020B0604030504040204" pitchFamily="34" charset="0"/>
                          <a:hlinkClick r:id="rId3"/>
                        </a:rPr>
                        <a:t>n</a:t>
                      </a:r>
                      <a:r>
                        <a:rPr lang="el-GR" sz="900" u="sng" dirty="0">
                          <a:effectLst/>
                          <a:latin typeface="Verdana" panose="020B0604030504040204" pitchFamily="34" charset="0"/>
                          <a:ea typeface="Verdana" panose="020B0604030504040204" pitchFamily="34" charset="0"/>
                          <a:cs typeface="Verdana" panose="020B0604030504040204" pitchFamily="34" charset="0"/>
                          <a:hlinkClick r:id="rId3"/>
                        </a:rPr>
                        <a:t>d</a:t>
                      </a:r>
                      <a:r>
                        <a:rPr lang="el-GR" sz="900" u="sng" spc="-5" dirty="0">
                          <a:effectLst/>
                          <a:latin typeface="Verdana" panose="020B0604030504040204" pitchFamily="34" charset="0"/>
                          <a:ea typeface="Verdana" panose="020B0604030504040204" pitchFamily="34" charset="0"/>
                          <a:cs typeface="Verdana" panose="020B0604030504040204" pitchFamily="34" charset="0"/>
                          <a:hlinkClick r:id="rId3"/>
                        </a:rPr>
                        <a:t>i</a:t>
                      </a:r>
                      <a:r>
                        <a:rPr lang="el-GR" sz="900" u="sng" dirty="0">
                          <a:effectLst/>
                          <a:latin typeface="Verdana" panose="020B0604030504040204" pitchFamily="34" charset="0"/>
                          <a:ea typeface="Verdana" panose="020B0604030504040204" pitchFamily="34" charset="0"/>
                          <a:cs typeface="Verdana" panose="020B0604030504040204" pitchFamily="34" charset="0"/>
                          <a:hlinkClick r:id="rId3"/>
                        </a:rPr>
                        <a:t>a</a:t>
                      </a:r>
                      <a:r>
                        <a:rPr lang="el-GR" sz="900" u="sng" spc="-5" dirty="0">
                          <a:effectLst/>
                          <a:latin typeface="Verdana" panose="020B0604030504040204" pitchFamily="34" charset="0"/>
                          <a:ea typeface="Verdana" panose="020B0604030504040204" pitchFamily="34" charset="0"/>
                          <a:cs typeface="Verdana" panose="020B0604030504040204" pitchFamily="34" charset="0"/>
                          <a:hlinkClick r:id="rId3"/>
                        </a:rPr>
                        <a:t>.</a:t>
                      </a:r>
                      <a:r>
                        <a:rPr lang="el-GR" sz="900" u="sng" dirty="0">
                          <a:effectLst/>
                          <a:latin typeface="Verdana" panose="020B0604030504040204" pitchFamily="34" charset="0"/>
                          <a:ea typeface="Verdana" panose="020B0604030504040204" pitchFamily="34" charset="0"/>
                          <a:cs typeface="Verdana" panose="020B0604030504040204" pitchFamily="34" charset="0"/>
                          <a:hlinkClick r:id="rId3"/>
                        </a:rPr>
                        <a:t>gr</a:t>
                      </a:r>
                      <a:endParaRPr lang="en-US" sz="9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099093"/>
                  </a:ext>
                </a:extLst>
              </a:tr>
              <a:tr h="854873">
                <a:tc>
                  <a:txBody>
                    <a:bodyPr/>
                    <a:lstStyle/>
                    <a:p>
                      <a:pPr marL="0" marR="0" algn="ctr">
                        <a:lnSpc>
                          <a:spcPct val="107000"/>
                        </a:lnSpc>
                        <a:spcBef>
                          <a:spcPts val="0"/>
                        </a:spcBef>
                        <a:spcAft>
                          <a:spcPts val="0"/>
                        </a:spcAft>
                      </a:pPr>
                      <a:r>
                        <a:rPr lang="el-GR" sz="1000">
                          <a:effectLst/>
                          <a:latin typeface="Verdana" panose="020B0604030504040204" pitchFamily="34" charset="0"/>
                          <a:ea typeface="Verdana" panose="020B0604030504040204" pitchFamily="34" charset="0"/>
                          <a:cs typeface="Verdana" panose="020B0604030504040204" pitchFamily="34" charset="0"/>
                        </a:rPr>
                        <a:t>6</a:t>
                      </a:r>
                      <a:endParaRPr lang="en-US" sz="10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222885">
                        <a:lnSpc>
                          <a:spcPct val="115000"/>
                        </a:lnSpc>
                        <a:spcBef>
                          <a:spcPts val="0"/>
                        </a:spcBef>
                        <a:spcAft>
                          <a:spcPts val="0"/>
                        </a:spcAft>
                      </a:pPr>
                      <a:r>
                        <a:rPr lang="el-GR" sz="900">
                          <a:effectLst/>
                          <a:latin typeface="Verdana" panose="020B0604030504040204" pitchFamily="34" charset="0"/>
                          <a:ea typeface="Verdana" panose="020B0604030504040204" pitchFamily="34" charset="0"/>
                          <a:cs typeface="Verdana" panose="020B0604030504040204" pitchFamily="34" charset="0"/>
                        </a:rPr>
                        <a:t>Π</a:t>
                      </a:r>
                      <a:r>
                        <a:rPr lang="el-GR" sz="900" spc="5">
                          <a:effectLst/>
                          <a:latin typeface="Verdana" panose="020B0604030504040204" pitchFamily="34" charset="0"/>
                          <a:ea typeface="Verdana" panose="020B0604030504040204" pitchFamily="34" charset="0"/>
                          <a:cs typeface="Verdana" panose="020B0604030504040204" pitchFamily="34" charset="0"/>
                        </a:rPr>
                        <a:t>Ε</a:t>
                      </a:r>
                      <a:r>
                        <a:rPr lang="el-GR" sz="900">
                          <a:effectLst/>
                          <a:latin typeface="Verdana" panose="020B0604030504040204" pitchFamily="34" charset="0"/>
                          <a:ea typeface="Verdana" panose="020B0604030504040204" pitchFamily="34" charset="0"/>
                          <a:cs typeface="Verdana" panose="020B0604030504040204" pitchFamily="34" charset="0"/>
                        </a:rPr>
                        <a:t>ΡΙ</a:t>
                      </a:r>
                      <a:r>
                        <a:rPr lang="el-GR" sz="900" spc="-15">
                          <a:effectLst/>
                          <a:latin typeface="Verdana" panose="020B0604030504040204" pitchFamily="34" charset="0"/>
                          <a:ea typeface="Verdana" panose="020B0604030504040204" pitchFamily="34" charset="0"/>
                          <a:cs typeface="Verdana" panose="020B0604030504040204" pitchFamily="34" charset="0"/>
                        </a:rPr>
                        <a:t>Φ</a:t>
                      </a:r>
                      <a:r>
                        <a:rPr lang="el-GR" sz="900" spc="5">
                          <a:effectLst/>
                          <a:latin typeface="Verdana" panose="020B0604030504040204" pitchFamily="34" charset="0"/>
                          <a:ea typeface="Verdana" panose="020B0604030504040204" pitchFamily="34" charset="0"/>
                          <a:cs typeface="Verdana" panose="020B0604030504040204" pitchFamily="34" charset="0"/>
                        </a:rPr>
                        <a:t>Ε</a:t>
                      </a:r>
                      <a:r>
                        <a:rPr lang="el-GR" sz="900">
                          <a:effectLst/>
                          <a:latin typeface="Verdana" panose="020B0604030504040204" pitchFamily="34" charset="0"/>
                          <a:ea typeface="Verdana" panose="020B0604030504040204" pitchFamily="34" charset="0"/>
                          <a:cs typeface="Verdana" panose="020B0604030504040204" pitchFamily="34" charset="0"/>
                        </a:rPr>
                        <a:t>Ρ</a:t>
                      </a:r>
                      <a:r>
                        <a:rPr lang="el-GR" sz="900" spc="-5">
                          <a:effectLst/>
                          <a:latin typeface="Verdana" panose="020B0604030504040204" pitchFamily="34" charset="0"/>
                          <a:ea typeface="Verdana" panose="020B0604030504040204" pitchFamily="34" charset="0"/>
                          <a:cs typeface="Verdana" panose="020B0604030504040204" pitchFamily="34" charset="0"/>
                        </a:rPr>
                        <a:t>Ε</a:t>
                      </a:r>
                      <a:r>
                        <a:rPr lang="el-GR" sz="900">
                          <a:effectLst/>
                          <a:latin typeface="Verdana" panose="020B0604030504040204" pitchFamily="34" charset="0"/>
                          <a:ea typeface="Verdana" panose="020B0604030504040204" pitchFamily="34" charset="0"/>
                          <a:cs typeface="Verdana" panose="020B0604030504040204" pitchFamily="34" charset="0"/>
                        </a:rPr>
                        <a:t>ΙΑ </a:t>
                      </a:r>
                      <a:r>
                        <a:rPr lang="el-GR" sz="900" spc="-5">
                          <a:effectLst/>
                          <a:latin typeface="Verdana" panose="020B0604030504040204" pitchFamily="34" charset="0"/>
                          <a:ea typeface="Verdana" panose="020B0604030504040204" pitchFamily="34" charset="0"/>
                          <a:cs typeface="Verdana" panose="020B0604030504040204" pitchFamily="34" charset="0"/>
                        </a:rPr>
                        <a:t>Θ</a:t>
                      </a:r>
                      <a:r>
                        <a:rPr lang="el-GR" sz="900" spc="5">
                          <a:effectLst/>
                          <a:latin typeface="Verdana" panose="020B0604030504040204" pitchFamily="34" charset="0"/>
                          <a:ea typeface="Verdana" panose="020B0604030504040204" pitchFamily="34" charset="0"/>
                          <a:cs typeface="Verdana" panose="020B0604030504040204" pitchFamily="34" charset="0"/>
                        </a:rPr>
                        <a:t>Ε</a:t>
                      </a:r>
                      <a:r>
                        <a:rPr lang="el-GR" sz="900" spc="-5">
                          <a:effectLst/>
                          <a:latin typeface="Verdana" panose="020B0604030504040204" pitchFamily="34" charset="0"/>
                          <a:ea typeface="Verdana" panose="020B0604030504040204" pitchFamily="34" charset="0"/>
                          <a:cs typeface="Verdana" panose="020B0604030504040204" pitchFamily="34" charset="0"/>
                        </a:rPr>
                        <a:t>ΣΣ</a:t>
                      </a:r>
                      <a:r>
                        <a:rPr lang="el-GR" sz="900">
                          <a:effectLst/>
                          <a:latin typeface="Verdana" panose="020B0604030504040204" pitchFamily="34" charset="0"/>
                          <a:ea typeface="Verdana" panose="020B0604030504040204" pitchFamily="34" charset="0"/>
                          <a:cs typeface="Verdana" panose="020B0604030504040204" pitchFamily="34" charset="0"/>
                        </a:rPr>
                        <a:t>ΑΛΙ</a:t>
                      </a:r>
                      <a:r>
                        <a:rPr lang="el-GR" sz="900" spc="-5">
                          <a:effectLst/>
                          <a:latin typeface="Verdana" panose="020B0604030504040204" pitchFamily="34" charset="0"/>
                          <a:ea typeface="Verdana" panose="020B0604030504040204" pitchFamily="34" charset="0"/>
                          <a:cs typeface="Verdana" panose="020B0604030504040204" pitchFamily="34" charset="0"/>
                        </a:rPr>
                        <a:t>Α</a:t>
                      </a:r>
                      <a:r>
                        <a:rPr lang="el-GR" sz="900">
                          <a:effectLst/>
                          <a:latin typeface="Verdana" panose="020B0604030504040204" pitchFamily="34" charset="0"/>
                          <a:ea typeface="Verdana" panose="020B0604030504040204" pitchFamily="34" charset="0"/>
                          <a:cs typeface="Verdana" panose="020B0604030504040204" pitchFamily="34" charset="0"/>
                        </a:rPr>
                        <a:t>Σ</a:t>
                      </a:r>
                      <a:endParaRPr lang="en-US" sz="9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34620" marR="123825" algn="ctr">
                        <a:lnSpc>
                          <a:spcPts val="965"/>
                        </a:lnSpc>
                        <a:spcBef>
                          <a:spcPts val="0"/>
                        </a:spcBef>
                        <a:spcAft>
                          <a:spcPts val="0"/>
                        </a:spcAft>
                      </a:pPr>
                      <a:r>
                        <a:rPr lang="el-GR" sz="900">
                          <a:effectLst/>
                          <a:latin typeface="Verdana" panose="020B0604030504040204" pitchFamily="34" charset="0"/>
                          <a:ea typeface="Verdana" panose="020B0604030504040204" pitchFamily="34" charset="0"/>
                          <a:cs typeface="Verdana" panose="020B0604030504040204" pitchFamily="34" charset="0"/>
                        </a:rPr>
                        <a:t>ΑΝΑ</a:t>
                      </a:r>
                      <a:r>
                        <a:rPr lang="el-GR" sz="900" spc="-5">
                          <a:effectLst/>
                          <a:latin typeface="Verdana" panose="020B0604030504040204" pitchFamily="34" charset="0"/>
                          <a:ea typeface="Verdana" panose="020B0604030504040204" pitchFamily="34" charset="0"/>
                          <a:cs typeface="Verdana" panose="020B0604030504040204" pitchFamily="34" charset="0"/>
                        </a:rPr>
                        <a:t>Π</a:t>
                      </a:r>
                      <a:r>
                        <a:rPr lang="el-GR" sz="900">
                          <a:effectLst/>
                          <a:latin typeface="Verdana" panose="020B0604030504040204" pitchFamily="34" charset="0"/>
                          <a:ea typeface="Verdana" panose="020B0604030504040204" pitchFamily="34" charset="0"/>
                          <a:cs typeface="Verdana" panose="020B0604030504040204" pitchFamily="34" charset="0"/>
                        </a:rPr>
                        <a:t>ΤΥ</a:t>
                      </a:r>
                      <a:r>
                        <a:rPr lang="el-GR" sz="900" spc="-10">
                          <a:effectLst/>
                          <a:latin typeface="Verdana" panose="020B0604030504040204" pitchFamily="34" charset="0"/>
                          <a:ea typeface="Verdana" panose="020B0604030504040204" pitchFamily="34" charset="0"/>
                          <a:cs typeface="Verdana" panose="020B0604030504040204" pitchFamily="34" charset="0"/>
                        </a:rPr>
                        <a:t>Ξ</a:t>
                      </a:r>
                      <a:r>
                        <a:rPr lang="el-GR" sz="900">
                          <a:effectLst/>
                          <a:latin typeface="Verdana" panose="020B0604030504040204" pitchFamily="34" charset="0"/>
                          <a:ea typeface="Verdana" panose="020B0604030504040204" pitchFamily="34" charset="0"/>
                          <a:cs typeface="Verdana" panose="020B0604030504040204" pitchFamily="34" charset="0"/>
                        </a:rPr>
                        <a:t>ΙΑ</a:t>
                      </a:r>
                      <a:r>
                        <a:rPr lang="el-GR" sz="900" spc="-5">
                          <a:effectLst/>
                          <a:latin typeface="Verdana" panose="020B0604030504040204" pitchFamily="34" charset="0"/>
                          <a:ea typeface="Verdana" panose="020B0604030504040204" pitchFamily="34" charset="0"/>
                          <a:cs typeface="Verdana" panose="020B0604030504040204" pitchFamily="34" charset="0"/>
                        </a:rPr>
                        <a:t>Κ</a:t>
                      </a:r>
                      <a:r>
                        <a:rPr lang="el-GR" sz="900">
                          <a:effectLst/>
                          <a:latin typeface="Verdana" panose="020B0604030504040204" pitchFamily="34" charset="0"/>
                          <a:ea typeface="Verdana" panose="020B0604030504040204" pitchFamily="34" charset="0"/>
                          <a:cs typeface="Verdana" panose="020B0604030504040204" pitchFamily="34" charset="0"/>
                        </a:rPr>
                        <a:t>Η </a:t>
                      </a:r>
                      <a:r>
                        <a:rPr lang="el-GR" sz="900" spc="5">
                          <a:effectLst/>
                          <a:latin typeface="Verdana" panose="020B0604030504040204" pitchFamily="34" charset="0"/>
                          <a:ea typeface="Verdana" panose="020B0604030504040204" pitchFamily="34" charset="0"/>
                          <a:cs typeface="Verdana" panose="020B0604030504040204" pitchFamily="34" charset="0"/>
                        </a:rPr>
                        <a:t>Ε</a:t>
                      </a:r>
                      <a:r>
                        <a:rPr lang="el-GR" sz="900">
                          <a:effectLst/>
                          <a:latin typeface="Verdana" panose="020B0604030504040204" pitchFamily="34" charset="0"/>
                          <a:ea typeface="Verdana" panose="020B0604030504040204" pitchFamily="34" charset="0"/>
                          <a:cs typeface="Verdana" panose="020B0604030504040204" pitchFamily="34" charset="0"/>
                        </a:rPr>
                        <a:t>Τ</a:t>
                      </a:r>
                      <a:r>
                        <a:rPr lang="el-GR" sz="900" spc="-5">
                          <a:effectLst/>
                          <a:latin typeface="Verdana" panose="020B0604030504040204" pitchFamily="34" charset="0"/>
                          <a:ea typeface="Verdana" panose="020B0604030504040204" pitchFamily="34" charset="0"/>
                          <a:cs typeface="Verdana" panose="020B0604030504040204" pitchFamily="34" charset="0"/>
                        </a:rPr>
                        <a:t>Α</a:t>
                      </a:r>
                      <a:r>
                        <a:rPr lang="el-GR" sz="900" spc="-10">
                          <a:effectLst/>
                          <a:latin typeface="Verdana" panose="020B0604030504040204" pitchFamily="34" charset="0"/>
                          <a:ea typeface="Verdana" panose="020B0604030504040204" pitchFamily="34" charset="0"/>
                          <a:cs typeface="Verdana" panose="020B0604030504040204" pitchFamily="34" charset="0"/>
                        </a:rPr>
                        <a:t>Ι</a:t>
                      </a:r>
                      <a:r>
                        <a:rPr lang="el-GR" sz="900">
                          <a:effectLst/>
                          <a:latin typeface="Verdana" panose="020B0604030504040204" pitchFamily="34" charset="0"/>
                          <a:ea typeface="Verdana" panose="020B0604030504040204" pitchFamily="34" charset="0"/>
                          <a:cs typeface="Verdana" panose="020B0604030504040204" pitchFamily="34" charset="0"/>
                        </a:rPr>
                        <a:t>Ρ</a:t>
                      </a:r>
                      <a:r>
                        <a:rPr lang="el-GR" sz="900" spc="5">
                          <a:effectLst/>
                          <a:latin typeface="Verdana" panose="020B0604030504040204" pitchFamily="34" charset="0"/>
                          <a:ea typeface="Verdana" panose="020B0604030504040204" pitchFamily="34" charset="0"/>
                          <a:cs typeface="Verdana" panose="020B0604030504040204" pitchFamily="34" charset="0"/>
                        </a:rPr>
                        <a:t>Ε</a:t>
                      </a:r>
                      <a:r>
                        <a:rPr lang="el-GR" sz="900">
                          <a:effectLst/>
                          <a:latin typeface="Verdana" panose="020B0604030504040204" pitchFamily="34" charset="0"/>
                          <a:ea typeface="Verdana" panose="020B0604030504040204" pitchFamily="34" charset="0"/>
                          <a:cs typeface="Verdana" panose="020B0604030504040204" pitchFamily="34" charset="0"/>
                        </a:rPr>
                        <a:t>ΙΑ</a:t>
                      </a:r>
                      <a:endParaRPr lang="en-US" sz="900">
                        <a:effectLst/>
                        <a:latin typeface="Verdana" panose="020B0604030504040204" pitchFamily="34" charset="0"/>
                        <a:ea typeface="Verdana" panose="020B0604030504040204" pitchFamily="34" charset="0"/>
                        <a:cs typeface="Verdana" panose="020B0604030504040204" pitchFamily="34" charset="0"/>
                      </a:endParaRPr>
                    </a:p>
                    <a:p>
                      <a:pPr marL="60325" marR="48895" algn="ctr">
                        <a:lnSpc>
                          <a:spcPct val="115000"/>
                        </a:lnSpc>
                        <a:spcBef>
                          <a:spcPts val="150"/>
                        </a:spcBef>
                        <a:spcAft>
                          <a:spcPts val="0"/>
                        </a:spcAft>
                      </a:pPr>
                      <a:r>
                        <a:rPr lang="el-GR" sz="900" spc="-5">
                          <a:effectLst/>
                          <a:latin typeface="Verdana" panose="020B0604030504040204" pitchFamily="34" charset="0"/>
                          <a:ea typeface="Verdana" panose="020B0604030504040204" pitchFamily="34" charset="0"/>
                          <a:cs typeface="Verdana" panose="020B0604030504040204" pitchFamily="34" charset="0"/>
                        </a:rPr>
                        <a:t>Δ</a:t>
                      </a:r>
                      <a:r>
                        <a:rPr lang="el-GR" sz="900">
                          <a:effectLst/>
                          <a:latin typeface="Verdana" panose="020B0604030504040204" pitchFamily="34" charset="0"/>
                          <a:ea typeface="Verdana" panose="020B0604030504040204" pitchFamily="34" charset="0"/>
                          <a:cs typeface="Verdana" panose="020B0604030504040204" pitchFamily="34" charset="0"/>
                        </a:rPr>
                        <a:t>ΙΑΧΕΙΡΙ</a:t>
                      </a:r>
                      <a:r>
                        <a:rPr lang="el-GR" sz="900" spc="-15">
                          <a:effectLst/>
                          <a:latin typeface="Verdana" panose="020B0604030504040204" pitchFamily="34" charset="0"/>
                          <a:ea typeface="Verdana" panose="020B0604030504040204" pitchFamily="34" charset="0"/>
                          <a:cs typeface="Verdana" panose="020B0604030504040204" pitchFamily="34" charset="0"/>
                        </a:rPr>
                        <a:t>Σ</a:t>
                      </a:r>
                      <a:r>
                        <a:rPr lang="el-GR" sz="900" spc="5">
                          <a:effectLst/>
                          <a:latin typeface="Verdana" panose="020B0604030504040204" pitchFamily="34" charset="0"/>
                          <a:ea typeface="Verdana" panose="020B0604030504040204" pitchFamily="34" charset="0"/>
                          <a:cs typeface="Verdana" panose="020B0604030504040204" pitchFamily="34" charset="0"/>
                        </a:rPr>
                        <a:t>Ε</a:t>
                      </a:r>
                      <a:r>
                        <a:rPr lang="el-GR" sz="900">
                          <a:effectLst/>
                          <a:latin typeface="Verdana" panose="020B0604030504040204" pitchFamily="34" charset="0"/>
                          <a:ea typeface="Verdana" panose="020B0604030504040204" pitchFamily="34" charset="0"/>
                          <a:cs typeface="Verdana" panose="020B0604030504040204" pitchFamily="34" charset="0"/>
                        </a:rPr>
                        <a:t>ΩΣ</a:t>
                      </a:r>
                      <a:r>
                        <a:rPr lang="el-GR" sz="900" spc="-10">
                          <a:effectLst/>
                          <a:latin typeface="Verdana" panose="020B0604030504040204" pitchFamily="34" charset="0"/>
                          <a:ea typeface="Verdana" panose="020B0604030504040204" pitchFamily="34" charset="0"/>
                          <a:cs typeface="Verdana" panose="020B0604030504040204" pitchFamily="34" charset="0"/>
                        </a:rPr>
                        <a:t> </a:t>
                      </a:r>
                      <a:r>
                        <a:rPr lang="el-GR" sz="900" spc="5">
                          <a:effectLst/>
                          <a:latin typeface="Verdana" panose="020B0604030504040204" pitchFamily="34" charset="0"/>
                          <a:ea typeface="Verdana" panose="020B0604030504040204" pitchFamily="34" charset="0"/>
                          <a:cs typeface="Verdana" panose="020B0604030504040204" pitchFamily="34" charset="0"/>
                        </a:rPr>
                        <a:t>ΕΥ</a:t>
                      </a:r>
                      <a:r>
                        <a:rPr lang="el-GR" sz="900" spc="-10">
                          <a:effectLst/>
                          <a:latin typeface="Verdana" panose="020B0604030504040204" pitchFamily="34" charset="0"/>
                          <a:ea typeface="Verdana" panose="020B0604030504040204" pitchFamily="34" charset="0"/>
                          <a:cs typeface="Verdana" panose="020B0604030504040204" pitchFamily="34" charset="0"/>
                        </a:rPr>
                        <a:t>Ρ</a:t>
                      </a:r>
                      <a:r>
                        <a:rPr lang="el-GR" sz="900">
                          <a:effectLst/>
                          <a:latin typeface="Verdana" panose="020B0604030504040204" pitchFamily="34" charset="0"/>
                          <a:ea typeface="Verdana" panose="020B0604030504040204" pitchFamily="34" charset="0"/>
                          <a:cs typeface="Verdana" panose="020B0604030504040204" pitchFamily="34" charset="0"/>
                        </a:rPr>
                        <a:t>Ω</a:t>
                      </a:r>
                      <a:r>
                        <a:rPr lang="el-GR" sz="900" spc="-5">
                          <a:effectLst/>
                          <a:latin typeface="Verdana" panose="020B0604030504040204" pitchFamily="34" charset="0"/>
                          <a:ea typeface="Verdana" panose="020B0604030504040204" pitchFamily="34" charset="0"/>
                          <a:cs typeface="Verdana" panose="020B0604030504040204" pitchFamily="34" charset="0"/>
                        </a:rPr>
                        <a:t>Π</a:t>
                      </a:r>
                      <a:r>
                        <a:rPr lang="el-GR" sz="900">
                          <a:effectLst/>
                          <a:latin typeface="Verdana" panose="020B0604030504040204" pitchFamily="34" charset="0"/>
                          <a:ea typeface="Verdana" panose="020B0604030504040204" pitchFamily="34" charset="0"/>
                          <a:cs typeface="Verdana" panose="020B0604030504040204" pitchFamily="34" charset="0"/>
                        </a:rPr>
                        <a:t>ΑΪ</a:t>
                      </a:r>
                      <a:r>
                        <a:rPr lang="el-GR" sz="900" spc="-5">
                          <a:effectLst/>
                          <a:latin typeface="Verdana" panose="020B0604030504040204" pitchFamily="34" charset="0"/>
                          <a:ea typeface="Verdana" panose="020B0604030504040204" pitchFamily="34" charset="0"/>
                          <a:cs typeface="Verdana" panose="020B0604030504040204" pitchFamily="34" charset="0"/>
                        </a:rPr>
                        <a:t>Κ</a:t>
                      </a:r>
                      <a:r>
                        <a:rPr lang="el-GR" sz="900">
                          <a:effectLst/>
                          <a:latin typeface="Verdana" panose="020B0604030504040204" pitchFamily="34" charset="0"/>
                          <a:ea typeface="Verdana" panose="020B0604030504040204" pitchFamily="34" charset="0"/>
                          <a:cs typeface="Verdana" panose="020B0604030504040204" pitchFamily="34" charset="0"/>
                        </a:rPr>
                        <a:t>ΩΝ ΠΡ</a:t>
                      </a:r>
                      <a:r>
                        <a:rPr lang="el-GR" sz="900" spc="-5">
                          <a:effectLst/>
                          <a:latin typeface="Verdana" panose="020B0604030504040204" pitchFamily="34" charset="0"/>
                          <a:ea typeface="Verdana" panose="020B0604030504040204" pitchFamily="34" charset="0"/>
                          <a:cs typeface="Verdana" panose="020B0604030504040204" pitchFamily="34" charset="0"/>
                        </a:rPr>
                        <a:t>Ο</a:t>
                      </a:r>
                      <a:r>
                        <a:rPr lang="el-GR" sz="900">
                          <a:effectLst/>
                          <a:latin typeface="Verdana" panose="020B0604030504040204" pitchFamily="34" charset="0"/>
                          <a:ea typeface="Verdana" panose="020B0604030504040204" pitchFamily="34" charset="0"/>
                          <a:cs typeface="Verdana" panose="020B0604030504040204" pitchFamily="34" charset="0"/>
                        </a:rPr>
                        <a:t>ΓΡΑ</a:t>
                      </a:r>
                      <a:r>
                        <a:rPr lang="el-GR" sz="900" spc="-10">
                          <a:effectLst/>
                          <a:latin typeface="Verdana" panose="020B0604030504040204" pitchFamily="34" charset="0"/>
                          <a:ea typeface="Verdana" panose="020B0604030504040204" pitchFamily="34" charset="0"/>
                          <a:cs typeface="Verdana" panose="020B0604030504040204" pitchFamily="34" charset="0"/>
                        </a:rPr>
                        <a:t>Μ</a:t>
                      </a:r>
                      <a:r>
                        <a:rPr lang="el-GR" sz="900" spc="5">
                          <a:effectLst/>
                          <a:latin typeface="Verdana" panose="020B0604030504040204" pitchFamily="34" charset="0"/>
                          <a:ea typeface="Verdana" panose="020B0604030504040204" pitchFamily="34" charset="0"/>
                          <a:cs typeface="Verdana" panose="020B0604030504040204" pitchFamily="34" charset="0"/>
                        </a:rPr>
                        <a:t>Μ</a:t>
                      </a:r>
                      <a:r>
                        <a:rPr lang="el-GR" sz="900">
                          <a:effectLst/>
                          <a:latin typeface="Verdana" panose="020B0604030504040204" pitchFamily="34" charset="0"/>
                          <a:ea typeface="Verdana" panose="020B0604030504040204" pitchFamily="34" charset="0"/>
                          <a:cs typeface="Verdana" panose="020B0604030504040204" pitchFamily="34" charset="0"/>
                        </a:rPr>
                        <a:t>Α</a:t>
                      </a:r>
                      <a:r>
                        <a:rPr lang="el-GR" sz="900" spc="-5">
                          <a:effectLst/>
                          <a:latin typeface="Verdana" panose="020B0604030504040204" pitchFamily="34" charset="0"/>
                          <a:ea typeface="Verdana" panose="020B0604030504040204" pitchFamily="34" charset="0"/>
                          <a:cs typeface="Verdana" panose="020B0604030504040204" pitchFamily="34" charset="0"/>
                        </a:rPr>
                        <a:t>Τ</a:t>
                      </a:r>
                      <a:r>
                        <a:rPr lang="el-GR" sz="900" spc="-10">
                          <a:effectLst/>
                          <a:latin typeface="Verdana" panose="020B0604030504040204" pitchFamily="34" charset="0"/>
                          <a:ea typeface="Verdana" panose="020B0604030504040204" pitchFamily="34" charset="0"/>
                          <a:cs typeface="Verdana" panose="020B0604030504040204" pitchFamily="34" charset="0"/>
                        </a:rPr>
                        <a:t>Ω</a:t>
                      </a:r>
                      <a:r>
                        <a:rPr lang="el-GR" sz="900">
                          <a:effectLst/>
                          <a:latin typeface="Verdana" panose="020B0604030504040204" pitchFamily="34" charset="0"/>
                          <a:ea typeface="Verdana" panose="020B0604030504040204" pitchFamily="34" charset="0"/>
                          <a:cs typeface="Verdana" panose="020B0604030504040204" pitchFamily="34" charset="0"/>
                        </a:rPr>
                        <a:t>Ν </a:t>
                      </a:r>
                      <a:r>
                        <a:rPr lang="el-GR" sz="900" spc="-5">
                          <a:effectLst/>
                          <a:latin typeface="Verdana" panose="020B0604030504040204" pitchFamily="34" charset="0"/>
                          <a:ea typeface="Verdana" panose="020B0604030504040204" pitchFamily="34" charset="0"/>
                          <a:cs typeface="Verdana" panose="020B0604030504040204" pitchFamily="34" charset="0"/>
                        </a:rPr>
                        <a:t>Θ</a:t>
                      </a:r>
                      <a:r>
                        <a:rPr lang="el-GR" sz="900" spc="5">
                          <a:effectLst/>
                          <a:latin typeface="Verdana" panose="020B0604030504040204" pitchFamily="34" charset="0"/>
                          <a:ea typeface="Verdana" panose="020B0604030504040204" pitchFamily="34" charset="0"/>
                          <a:cs typeface="Verdana" panose="020B0604030504040204" pitchFamily="34" charset="0"/>
                        </a:rPr>
                        <a:t>Ε</a:t>
                      </a:r>
                      <a:r>
                        <a:rPr lang="el-GR" sz="900" spc="-5">
                          <a:effectLst/>
                          <a:latin typeface="Verdana" panose="020B0604030504040204" pitchFamily="34" charset="0"/>
                          <a:ea typeface="Verdana" panose="020B0604030504040204" pitchFamily="34" charset="0"/>
                          <a:cs typeface="Verdana" panose="020B0604030504040204" pitchFamily="34" charset="0"/>
                        </a:rPr>
                        <a:t>ΣΣ</a:t>
                      </a:r>
                      <a:r>
                        <a:rPr lang="el-GR" sz="900">
                          <a:effectLst/>
                          <a:latin typeface="Verdana" panose="020B0604030504040204" pitchFamily="34" charset="0"/>
                          <a:ea typeface="Verdana" panose="020B0604030504040204" pitchFamily="34" charset="0"/>
                          <a:cs typeface="Verdana" panose="020B0604030504040204" pitchFamily="34" charset="0"/>
                        </a:rPr>
                        <a:t>ΑΛΙ</a:t>
                      </a:r>
                      <a:r>
                        <a:rPr lang="el-GR" sz="900" spc="-5">
                          <a:effectLst/>
                          <a:latin typeface="Verdana" panose="020B0604030504040204" pitchFamily="34" charset="0"/>
                          <a:ea typeface="Verdana" panose="020B0604030504040204" pitchFamily="34" charset="0"/>
                          <a:cs typeface="Verdana" panose="020B0604030504040204" pitchFamily="34" charset="0"/>
                        </a:rPr>
                        <a:t>Α</a:t>
                      </a:r>
                      <a:r>
                        <a:rPr lang="el-GR" sz="900">
                          <a:effectLst/>
                          <a:latin typeface="Verdana" panose="020B0604030504040204" pitchFamily="34" charset="0"/>
                          <a:ea typeface="Verdana" panose="020B0604030504040204" pitchFamily="34" charset="0"/>
                          <a:cs typeface="Verdana" panose="020B0604030504040204" pitchFamily="34" charset="0"/>
                        </a:rPr>
                        <a:t>Σ &amp; </a:t>
                      </a:r>
                      <a:r>
                        <a:rPr lang="el-GR" sz="900" spc="-5">
                          <a:effectLst/>
                          <a:latin typeface="Verdana" panose="020B0604030504040204" pitchFamily="34" charset="0"/>
                          <a:ea typeface="Verdana" panose="020B0604030504040204" pitchFamily="34" charset="0"/>
                          <a:cs typeface="Verdana" panose="020B0604030504040204" pitchFamily="34" charset="0"/>
                        </a:rPr>
                        <a:t>Σ</a:t>
                      </a:r>
                      <a:r>
                        <a:rPr lang="el-GR" sz="900" spc="-15">
                          <a:effectLst/>
                          <a:latin typeface="Verdana" panose="020B0604030504040204" pitchFamily="34" charset="0"/>
                          <a:ea typeface="Verdana" panose="020B0604030504040204" pitchFamily="34" charset="0"/>
                          <a:cs typeface="Verdana" panose="020B0604030504040204" pitchFamily="34" charset="0"/>
                        </a:rPr>
                        <a:t>Τ</a:t>
                      </a:r>
                      <a:r>
                        <a:rPr lang="el-GR" sz="900" spc="5">
                          <a:effectLst/>
                          <a:latin typeface="Verdana" panose="020B0604030504040204" pitchFamily="34" charset="0"/>
                          <a:ea typeface="Verdana" panose="020B0604030504040204" pitchFamily="34" charset="0"/>
                          <a:cs typeface="Verdana" panose="020B0604030504040204" pitchFamily="34" charset="0"/>
                        </a:rPr>
                        <a:t>Ε</a:t>
                      </a:r>
                      <a:r>
                        <a:rPr lang="el-GR" sz="900">
                          <a:effectLst/>
                          <a:latin typeface="Verdana" panose="020B0604030504040204" pitchFamily="34" charset="0"/>
                          <a:ea typeface="Verdana" panose="020B0604030504040204" pitchFamily="34" charset="0"/>
                          <a:cs typeface="Verdana" panose="020B0604030504040204" pitchFamily="34" charset="0"/>
                        </a:rPr>
                        <a:t>Ρ</a:t>
                      </a:r>
                      <a:r>
                        <a:rPr lang="el-GR" sz="900" spc="5">
                          <a:effectLst/>
                          <a:latin typeface="Verdana" panose="020B0604030504040204" pitchFamily="34" charset="0"/>
                          <a:ea typeface="Verdana" panose="020B0604030504040204" pitchFamily="34" charset="0"/>
                          <a:cs typeface="Verdana" panose="020B0604030504040204" pitchFamily="34" charset="0"/>
                        </a:rPr>
                        <a:t>Ε</a:t>
                      </a:r>
                      <a:r>
                        <a:rPr lang="el-GR" sz="900">
                          <a:effectLst/>
                          <a:latin typeface="Verdana" panose="020B0604030504040204" pitchFamily="34" charset="0"/>
                          <a:ea typeface="Verdana" panose="020B0604030504040204" pitchFamily="34" charset="0"/>
                          <a:cs typeface="Verdana" panose="020B0604030504040204" pitchFamily="34" charset="0"/>
                        </a:rPr>
                        <a:t>ΑΣ </a:t>
                      </a:r>
                      <a:r>
                        <a:rPr lang="el-GR" sz="900" spc="5">
                          <a:effectLst/>
                          <a:latin typeface="Verdana" panose="020B0604030504040204" pitchFamily="34" charset="0"/>
                          <a:ea typeface="Verdana" panose="020B0604030504040204" pitchFamily="34" charset="0"/>
                          <a:cs typeface="Verdana" panose="020B0604030504040204" pitchFamily="34" charset="0"/>
                        </a:rPr>
                        <a:t>Ε</a:t>
                      </a:r>
                      <a:r>
                        <a:rPr lang="el-GR" sz="900">
                          <a:effectLst/>
                          <a:latin typeface="Verdana" panose="020B0604030504040204" pitchFamily="34" charset="0"/>
                          <a:ea typeface="Verdana" panose="020B0604030504040204" pitchFamily="34" charset="0"/>
                          <a:cs typeface="Verdana" panose="020B0604030504040204" pitchFamily="34" charset="0"/>
                        </a:rPr>
                        <a:t>ΛΛΑ</a:t>
                      </a:r>
                      <a:r>
                        <a:rPr lang="el-GR" sz="900" spc="-10">
                          <a:effectLst/>
                          <a:latin typeface="Verdana" panose="020B0604030504040204" pitchFamily="34" charset="0"/>
                          <a:ea typeface="Verdana" panose="020B0604030504040204" pitchFamily="34" charset="0"/>
                          <a:cs typeface="Verdana" panose="020B0604030504040204" pitchFamily="34" charset="0"/>
                        </a:rPr>
                        <a:t>Δ</a:t>
                      </a:r>
                      <a:r>
                        <a:rPr lang="el-GR" sz="900">
                          <a:effectLst/>
                          <a:latin typeface="Verdana" panose="020B0604030504040204" pitchFamily="34" charset="0"/>
                          <a:ea typeface="Verdana" panose="020B0604030504040204" pitchFamily="34" charset="0"/>
                          <a:cs typeface="Verdana" panose="020B0604030504040204" pitchFamily="34" charset="0"/>
                        </a:rPr>
                        <a:t>ΑΣ</a:t>
                      </a:r>
                      <a:endParaRPr lang="en-US" sz="9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l-GR" sz="900" dirty="0">
                          <a:effectLst/>
                          <a:latin typeface="Verdana" panose="020B0604030504040204" pitchFamily="34" charset="0"/>
                          <a:ea typeface="Verdana" panose="020B0604030504040204" pitchFamily="34" charset="0"/>
                          <a:cs typeface="Verdana" panose="020B0604030504040204" pitchFamily="34" charset="0"/>
                        </a:rPr>
                        <a:t>ΑΕ</a:t>
                      </a:r>
                      <a:r>
                        <a:rPr lang="el-GR" sz="900" spc="-5" dirty="0">
                          <a:effectLst/>
                          <a:latin typeface="Verdana" panose="020B0604030504040204" pitchFamily="34" charset="0"/>
                          <a:ea typeface="Verdana" panose="020B0604030504040204" pitchFamily="34" charset="0"/>
                          <a:cs typeface="Verdana" panose="020B0604030504040204" pitchFamily="34" charset="0"/>
                        </a:rPr>
                        <a:t>Δ</a:t>
                      </a:r>
                      <a:r>
                        <a:rPr lang="el-GR" sz="900" spc="5" dirty="0">
                          <a:effectLst/>
                          <a:latin typeface="Verdana" panose="020B0604030504040204" pitchFamily="34" charset="0"/>
                          <a:ea typeface="Verdana" panose="020B0604030504040204" pitchFamily="34" charset="0"/>
                          <a:cs typeface="Verdana" panose="020B0604030504040204" pitchFamily="34" charset="0"/>
                        </a:rPr>
                        <a:t>Ε</a:t>
                      </a:r>
                      <a:r>
                        <a:rPr lang="el-GR" sz="900" dirty="0">
                          <a:effectLst/>
                          <a:latin typeface="Verdana" panose="020B0604030504040204" pitchFamily="34" charset="0"/>
                          <a:ea typeface="Verdana" panose="020B0604030504040204" pitchFamily="34" charset="0"/>
                          <a:cs typeface="Verdana" panose="020B0604030504040204" pitchFamily="34" charset="0"/>
                        </a:rPr>
                        <a:t>Π</a:t>
                      </a:r>
                      <a:endParaRPr lang="en-US" sz="9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76225" marR="262890" algn="ctr">
                        <a:lnSpc>
                          <a:spcPts val="965"/>
                        </a:lnSpc>
                        <a:spcBef>
                          <a:spcPts val="0"/>
                        </a:spcBef>
                        <a:spcAft>
                          <a:spcPts val="0"/>
                        </a:spcAft>
                      </a:pPr>
                      <a:r>
                        <a:rPr lang="el-GR" sz="900" spc="-5" dirty="0">
                          <a:effectLst/>
                          <a:latin typeface="Verdana" panose="020B0604030504040204" pitchFamily="34" charset="0"/>
                          <a:ea typeface="Verdana" panose="020B0604030504040204" pitchFamily="34" charset="0"/>
                          <a:cs typeface="Verdana" panose="020B0604030504040204" pitchFamily="34" charset="0"/>
                        </a:rPr>
                        <a:t>Κεντ</a:t>
                      </a:r>
                      <a:r>
                        <a:rPr lang="el-GR" sz="900" dirty="0">
                          <a:effectLst/>
                          <a:latin typeface="Verdana" panose="020B0604030504040204" pitchFamily="34" charset="0"/>
                          <a:ea typeface="Verdana" panose="020B0604030504040204" pitchFamily="34" charset="0"/>
                          <a:cs typeface="Verdana" panose="020B0604030504040204" pitchFamily="34" charset="0"/>
                        </a:rPr>
                        <a:t>ρ</a:t>
                      </a:r>
                      <a:r>
                        <a:rPr lang="el-GR" sz="900" spc="-5" dirty="0">
                          <a:effectLst/>
                          <a:latin typeface="Verdana" panose="020B0604030504040204" pitchFamily="34" charset="0"/>
                          <a:ea typeface="Verdana" panose="020B0604030504040204" pitchFamily="34" charset="0"/>
                          <a:cs typeface="Verdana" panose="020B0604030504040204" pitchFamily="34" charset="0"/>
                        </a:rPr>
                        <a:t>ικ</a:t>
                      </a:r>
                      <a:r>
                        <a:rPr lang="el-GR" sz="900" dirty="0">
                          <a:effectLst/>
                          <a:latin typeface="Verdana" panose="020B0604030504040204" pitchFamily="34" charset="0"/>
                          <a:ea typeface="Verdana" panose="020B0604030504040204" pitchFamily="34" charset="0"/>
                          <a:cs typeface="Verdana" panose="020B0604030504040204" pitchFamily="34" charset="0"/>
                        </a:rPr>
                        <a:t>ή</a:t>
                      </a:r>
                      <a:endParaRPr lang="en-US" sz="900" dirty="0">
                        <a:effectLst/>
                        <a:latin typeface="Verdana" panose="020B0604030504040204" pitchFamily="34" charset="0"/>
                        <a:ea typeface="Verdana" panose="020B0604030504040204" pitchFamily="34" charset="0"/>
                        <a:cs typeface="Verdana" panose="020B0604030504040204" pitchFamily="34" charset="0"/>
                      </a:endParaRPr>
                    </a:p>
                    <a:p>
                      <a:pPr marL="95250" marR="81915" algn="ctr">
                        <a:lnSpc>
                          <a:spcPct val="115000"/>
                        </a:lnSpc>
                        <a:spcBef>
                          <a:spcPts val="150"/>
                        </a:spcBef>
                        <a:spcAft>
                          <a:spcPts val="0"/>
                        </a:spcAft>
                      </a:pPr>
                      <a:r>
                        <a:rPr lang="el-GR" sz="900" dirty="0">
                          <a:effectLst/>
                          <a:latin typeface="Verdana" panose="020B0604030504040204" pitchFamily="34" charset="0"/>
                          <a:ea typeface="Verdana" panose="020B0604030504040204" pitchFamily="34" charset="0"/>
                          <a:cs typeface="Verdana" panose="020B0604030504040204" pitchFamily="34" charset="0"/>
                        </a:rPr>
                        <a:t>Πρ</a:t>
                      </a:r>
                      <a:r>
                        <a:rPr lang="el-GR" sz="900" spc="-5" dirty="0">
                          <a:effectLst/>
                          <a:latin typeface="Verdana" panose="020B0604030504040204" pitchFamily="34" charset="0"/>
                          <a:ea typeface="Verdana" panose="020B0604030504040204" pitchFamily="34" charset="0"/>
                          <a:cs typeface="Verdana" panose="020B0604030504040204" pitchFamily="34" charset="0"/>
                        </a:rPr>
                        <a:t>ο</a:t>
                      </a:r>
                      <a:r>
                        <a:rPr lang="el-GR" sz="900" dirty="0">
                          <a:effectLst/>
                          <a:latin typeface="Verdana" panose="020B0604030504040204" pitchFamily="34" charset="0"/>
                          <a:ea typeface="Verdana" panose="020B0604030504040204" pitchFamily="34" charset="0"/>
                          <a:cs typeface="Verdana" panose="020B0604030504040204" pitchFamily="34" charset="0"/>
                        </a:rPr>
                        <a:t>β</a:t>
                      </a:r>
                      <a:r>
                        <a:rPr lang="el-GR" sz="900" spc="-5" dirty="0">
                          <a:effectLst/>
                          <a:latin typeface="Verdana" panose="020B0604030504040204" pitchFamily="34" charset="0"/>
                          <a:ea typeface="Verdana" panose="020B0604030504040204" pitchFamily="34" charset="0"/>
                          <a:cs typeface="Verdana" panose="020B0604030504040204" pitchFamily="34" charset="0"/>
                        </a:rPr>
                        <a:t>λήτ</a:t>
                      </a:r>
                      <a:r>
                        <a:rPr lang="el-GR" sz="900" dirty="0">
                          <a:effectLst/>
                          <a:latin typeface="Verdana" panose="020B0604030504040204" pitchFamily="34" charset="0"/>
                          <a:ea typeface="Verdana" panose="020B0604030504040204" pitchFamily="34" charset="0"/>
                          <a:cs typeface="Verdana" panose="020B0604030504040204" pitchFamily="34" charset="0"/>
                        </a:rPr>
                        <a:t>α Λ</a:t>
                      </a:r>
                      <a:r>
                        <a:rPr lang="el-GR" sz="900" spc="-5" dirty="0">
                          <a:effectLst/>
                          <a:latin typeface="Verdana" panose="020B0604030504040204" pitchFamily="34" charset="0"/>
                          <a:ea typeface="Verdana" panose="020B0604030504040204" pitchFamily="34" charset="0"/>
                          <a:cs typeface="Verdana" panose="020B0604030504040204" pitchFamily="34" charset="0"/>
                        </a:rPr>
                        <a:t>ι</a:t>
                      </a:r>
                      <a:r>
                        <a:rPr lang="el-GR" sz="900" dirty="0">
                          <a:effectLst/>
                          <a:latin typeface="Verdana" panose="020B0604030504040204" pitchFamily="34" charset="0"/>
                          <a:ea typeface="Verdana" panose="020B0604030504040204" pitchFamily="34" charset="0"/>
                          <a:cs typeface="Verdana" panose="020B0604030504040204" pitchFamily="34" charset="0"/>
                        </a:rPr>
                        <a:t>μ</a:t>
                      </a:r>
                      <a:r>
                        <a:rPr lang="el-GR" sz="900" spc="-5" dirty="0">
                          <a:effectLst/>
                          <a:latin typeface="Verdana" panose="020B0604030504040204" pitchFamily="34" charset="0"/>
                          <a:ea typeface="Verdana" panose="020B0604030504040204" pitchFamily="34" charset="0"/>
                          <a:cs typeface="Verdana" panose="020B0604030504040204" pitchFamily="34" charset="0"/>
                        </a:rPr>
                        <a:t>έν</a:t>
                      </a:r>
                      <a:r>
                        <a:rPr lang="el-GR" sz="900" dirty="0">
                          <a:effectLst/>
                          <a:latin typeface="Verdana" panose="020B0604030504040204" pitchFamily="34" charset="0"/>
                          <a:ea typeface="Verdana" panose="020B0604030504040204" pitchFamily="34" charset="0"/>
                          <a:cs typeface="Verdana" panose="020B0604030504040204" pitchFamily="34" charset="0"/>
                        </a:rPr>
                        <a:t>α </a:t>
                      </a:r>
                      <a:r>
                        <a:rPr lang="el-GR" sz="900" spc="-5" dirty="0">
                          <a:effectLst/>
                          <a:latin typeface="Verdana" panose="020B0604030504040204" pitchFamily="34" charset="0"/>
                          <a:ea typeface="Verdana" panose="020B0604030504040204" pitchFamily="34" charset="0"/>
                          <a:cs typeface="Verdana" panose="020B0604030504040204" pitchFamily="34" charset="0"/>
                        </a:rPr>
                        <a:t>Βόλου</a:t>
                      </a:r>
                      <a:r>
                        <a:rPr lang="el-GR" sz="900" dirty="0">
                          <a:effectLst/>
                          <a:latin typeface="Verdana" panose="020B0604030504040204" pitchFamily="34" charset="0"/>
                          <a:ea typeface="Verdana" panose="020B0604030504040204" pitchFamily="34" charset="0"/>
                          <a:cs typeface="Verdana" panose="020B0604030504040204" pitchFamily="34" charset="0"/>
                        </a:rPr>
                        <a:t>, </a:t>
                      </a:r>
                      <a:r>
                        <a:rPr lang="el-GR" sz="900" spc="-5" dirty="0">
                          <a:effectLst/>
                          <a:latin typeface="Verdana" panose="020B0604030504040204" pitchFamily="34" charset="0"/>
                          <a:ea typeface="Verdana" panose="020B0604030504040204" pitchFamily="34" charset="0"/>
                          <a:cs typeface="Verdana" panose="020B0604030504040204" pitchFamily="34" charset="0"/>
                        </a:rPr>
                        <a:t>Κ</a:t>
                      </a:r>
                      <a:r>
                        <a:rPr lang="el-GR" sz="900" spc="10" dirty="0">
                          <a:effectLst/>
                          <a:latin typeface="Verdana" panose="020B0604030504040204" pitchFamily="34" charset="0"/>
                          <a:ea typeface="Verdana" panose="020B0604030504040204" pitchFamily="34" charset="0"/>
                          <a:cs typeface="Verdana" panose="020B0604030504040204" pitchFamily="34" charset="0"/>
                        </a:rPr>
                        <a:t>τ</a:t>
                      </a:r>
                      <a:r>
                        <a:rPr lang="el-GR" sz="900" spc="-5" dirty="0">
                          <a:effectLst/>
                          <a:latin typeface="Verdana" panose="020B0604030504040204" pitchFamily="34" charset="0"/>
                          <a:ea typeface="Verdana" panose="020B0604030504040204" pitchFamily="34" charset="0"/>
                          <a:cs typeface="Verdana" panose="020B0604030504040204" pitchFamily="34" charset="0"/>
                        </a:rPr>
                        <a:t>ί</a:t>
                      </a:r>
                      <a:r>
                        <a:rPr lang="el-GR" sz="900" dirty="0">
                          <a:effectLst/>
                          <a:latin typeface="Verdana" panose="020B0604030504040204" pitchFamily="34" charset="0"/>
                          <a:ea typeface="Verdana" panose="020B0604030504040204" pitchFamily="34" charset="0"/>
                          <a:cs typeface="Verdana" panose="020B0604030504040204" pitchFamily="34" charset="0"/>
                        </a:rPr>
                        <a:t>ρ</a:t>
                      </a:r>
                      <a:r>
                        <a:rPr lang="el-GR" sz="900" spc="-5" dirty="0">
                          <a:effectLst/>
                          <a:latin typeface="Verdana" panose="020B0604030504040204" pitchFamily="34" charset="0"/>
                          <a:ea typeface="Verdana" panose="020B0604030504040204" pitchFamily="34" charset="0"/>
                          <a:cs typeface="Verdana" panose="020B0604030504040204" pitchFamily="34" charset="0"/>
                        </a:rPr>
                        <a:t>ι</a:t>
                      </a:r>
                      <a:r>
                        <a:rPr lang="el-GR" sz="900" dirty="0">
                          <a:effectLst/>
                          <a:latin typeface="Verdana" panose="020B0604030504040204" pitchFamily="34" charset="0"/>
                          <a:ea typeface="Verdana" panose="020B0604030504040204" pitchFamily="34" charset="0"/>
                          <a:cs typeface="Verdana" panose="020B0604030504040204" pitchFamily="34" charset="0"/>
                        </a:rPr>
                        <a:t>ο Ιάσων</a:t>
                      </a:r>
                      <a:r>
                        <a:rPr lang="el-GR" sz="900" spc="-15" dirty="0">
                          <a:effectLst/>
                          <a:latin typeface="Verdana" panose="020B0604030504040204" pitchFamily="34" charset="0"/>
                          <a:ea typeface="Verdana" panose="020B0604030504040204" pitchFamily="34" charset="0"/>
                          <a:cs typeface="Verdana" panose="020B0604030504040204" pitchFamily="34" charset="0"/>
                        </a:rPr>
                        <a:t> </a:t>
                      </a:r>
                      <a:r>
                        <a:rPr lang="el-GR" sz="900" dirty="0">
                          <a:effectLst/>
                          <a:latin typeface="Verdana" panose="020B0604030504040204" pitchFamily="34" charset="0"/>
                          <a:ea typeface="Verdana" panose="020B0604030504040204" pitchFamily="34" charset="0"/>
                          <a:cs typeface="Verdana" panose="020B0604030504040204" pitchFamily="34" charset="0"/>
                        </a:rPr>
                        <a:t>/</a:t>
                      </a:r>
                      <a:r>
                        <a:rPr lang="el-GR" sz="900" spc="5" dirty="0">
                          <a:effectLst/>
                          <a:latin typeface="Verdana" panose="020B0604030504040204" pitchFamily="34" charset="0"/>
                          <a:ea typeface="Verdana" panose="020B0604030504040204" pitchFamily="34" charset="0"/>
                          <a:cs typeface="Verdana" panose="020B0604030504040204" pitchFamily="34" charset="0"/>
                        </a:rPr>
                        <a:t> Ν</a:t>
                      </a:r>
                      <a:r>
                        <a:rPr lang="el-GR" sz="900" spc="-5" dirty="0">
                          <a:effectLst/>
                          <a:latin typeface="Verdana" panose="020B0604030504040204" pitchFamily="34" charset="0"/>
                          <a:ea typeface="Verdana" panose="020B0604030504040204" pitchFamily="34" charset="0"/>
                          <a:cs typeface="Verdana" panose="020B0604030504040204" pitchFamily="34" charset="0"/>
                        </a:rPr>
                        <a:t>ότι</a:t>
                      </a:r>
                      <a:r>
                        <a:rPr lang="el-GR" sz="900" dirty="0">
                          <a:effectLst/>
                          <a:latin typeface="Verdana" panose="020B0604030504040204" pitchFamily="34" charset="0"/>
                          <a:ea typeface="Verdana" panose="020B0604030504040204" pitchFamily="34" charset="0"/>
                          <a:cs typeface="Verdana" panose="020B0604030504040204" pitchFamily="34" charset="0"/>
                        </a:rPr>
                        <a:t>α α</a:t>
                      </a:r>
                      <a:r>
                        <a:rPr lang="el-GR" sz="900" spc="-5" dirty="0">
                          <a:effectLst/>
                          <a:latin typeface="Verdana" panose="020B0604030504040204" pitchFamily="34" charset="0"/>
                          <a:ea typeface="Verdana" panose="020B0604030504040204" pitchFamily="34" charset="0"/>
                          <a:cs typeface="Verdana" panose="020B0604030504040204" pitchFamily="34" charset="0"/>
                        </a:rPr>
                        <a:t>ί</a:t>
                      </a:r>
                      <a:r>
                        <a:rPr lang="el-GR" sz="900" dirty="0">
                          <a:effectLst/>
                          <a:latin typeface="Verdana" panose="020B0604030504040204" pitchFamily="34" charset="0"/>
                          <a:ea typeface="Verdana" panose="020B0604030504040204" pitchFamily="34" charset="0"/>
                          <a:cs typeface="Verdana" panose="020B0604030504040204" pitchFamily="34" charset="0"/>
                        </a:rPr>
                        <a:t>θ</a:t>
                      </a:r>
                      <a:r>
                        <a:rPr lang="el-GR" sz="900" spc="-5" dirty="0">
                          <a:effectLst/>
                          <a:latin typeface="Verdana" panose="020B0604030504040204" pitchFamily="34" charset="0"/>
                          <a:ea typeface="Verdana" panose="020B0604030504040204" pitchFamily="34" charset="0"/>
                          <a:cs typeface="Verdana" panose="020B0604030504040204" pitchFamily="34" charset="0"/>
                        </a:rPr>
                        <a:t>ου</a:t>
                      </a:r>
                      <a:r>
                        <a:rPr lang="el-GR" sz="900" dirty="0">
                          <a:effectLst/>
                          <a:latin typeface="Verdana" panose="020B0604030504040204" pitchFamily="34" charset="0"/>
                          <a:ea typeface="Verdana" panose="020B0604030504040204" pitchFamily="34" charset="0"/>
                          <a:cs typeface="Verdana" panose="020B0604030504040204" pitchFamily="34" charset="0"/>
                        </a:rPr>
                        <a:t>σα,</a:t>
                      </a:r>
                      <a:r>
                        <a:rPr lang="el-GR" sz="900" spc="-5" dirty="0">
                          <a:effectLst/>
                          <a:latin typeface="Verdana" panose="020B0604030504040204" pitchFamily="34" charset="0"/>
                          <a:ea typeface="Verdana" panose="020B0604030504040204" pitchFamily="34" charset="0"/>
                          <a:cs typeface="Verdana" panose="020B0604030504040204" pitchFamily="34" charset="0"/>
                        </a:rPr>
                        <a:t> </a:t>
                      </a:r>
                      <a:r>
                        <a:rPr lang="el-GR" sz="900" dirty="0">
                          <a:effectLst/>
                          <a:latin typeface="Verdana" panose="020B0604030504040204" pitchFamily="34" charset="0"/>
                          <a:ea typeface="Verdana" panose="020B0604030504040204" pitchFamily="34" charset="0"/>
                          <a:cs typeface="Verdana" panose="020B0604030504040204" pitchFamily="34" charset="0"/>
                        </a:rPr>
                        <a:t>ΤΚ</a:t>
                      </a:r>
                      <a:endParaRPr lang="en-US" sz="900" dirty="0">
                        <a:effectLst/>
                        <a:latin typeface="Verdana" panose="020B0604030504040204" pitchFamily="34" charset="0"/>
                        <a:ea typeface="Verdana" panose="020B0604030504040204" pitchFamily="34" charset="0"/>
                        <a:cs typeface="Verdana" panose="020B0604030504040204" pitchFamily="34" charset="0"/>
                      </a:endParaRPr>
                    </a:p>
                    <a:p>
                      <a:pPr marL="140335" marR="126365" algn="ctr">
                        <a:lnSpc>
                          <a:spcPts val="955"/>
                        </a:lnSpc>
                        <a:spcBef>
                          <a:spcPts val="0"/>
                        </a:spcBef>
                        <a:spcAft>
                          <a:spcPts val="0"/>
                        </a:spcAft>
                      </a:pPr>
                      <a:r>
                        <a:rPr lang="el-GR" sz="900" spc="5" dirty="0">
                          <a:effectLst/>
                          <a:latin typeface="Verdana" panose="020B0604030504040204" pitchFamily="34" charset="0"/>
                          <a:ea typeface="Verdana" panose="020B0604030504040204" pitchFamily="34" charset="0"/>
                          <a:cs typeface="Verdana" panose="020B0604030504040204" pitchFamily="34" charset="0"/>
                        </a:rPr>
                        <a:t>3</a:t>
                      </a:r>
                      <a:r>
                        <a:rPr lang="el-GR" sz="900" spc="-5" dirty="0">
                          <a:effectLst/>
                          <a:latin typeface="Verdana" panose="020B0604030504040204" pitchFamily="34" charset="0"/>
                          <a:ea typeface="Verdana" panose="020B0604030504040204" pitchFamily="34" charset="0"/>
                          <a:cs typeface="Verdana" panose="020B0604030504040204" pitchFamily="34" charset="0"/>
                        </a:rPr>
                        <a:t>8</a:t>
                      </a:r>
                      <a:r>
                        <a:rPr lang="el-GR" sz="900" spc="5" dirty="0">
                          <a:effectLst/>
                          <a:latin typeface="Verdana" panose="020B0604030504040204" pitchFamily="34" charset="0"/>
                          <a:ea typeface="Verdana" panose="020B0604030504040204" pitchFamily="34" charset="0"/>
                          <a:cs typeface="Verdana" panose="020B0604030504040204" pitchFamily="34" charset="0"/>
                        </a:rPr>
                        <a:t>2</a:t>
                      </a:r>
                      <a:r>
                        <a:rPr lang="el-GR" sz="900" spc="-5" dirty="0">
                          <a:effectLst/>
                          <a:latin typeface="Verdana" panose="020B0604030504040204" pitchFamily="34" charset="0"/>
                          <a:ea typeface="Verdana" panose="020B0604030504040204" pitchFamily="34" charset="0"/>
                          <a:cs typeface="Verdana" panose="020B0604030504040204" pitchFamily="34" charset="0"/>
                        </a:rPr>
                        <a:t>2</a:t>
                      </a:r>
                      <a:r>
                        <a:rPr lang="el-GR" sz="900" spc="5" dirty="0">
                          <a:effectLst/>
                          <a:latin typeface="Verdana" panose="020B0604030504040204" pitchFamily="34" charset="0"/>
                          <a:ea typeface="Verdana" panose="020B0604030504040204" pitchFamily="34" charset="0"/>
                          <a:cs typeface="Verdana" panose="020B0604030504040204" pitchFamily="34" charset="0"/>
                        </a:rPr>
                        <a:t>1</a:t>
                      </a:r>
                      <a:r>
                        <a:rPr lang="el-GR" sz="900" dirty="0">
                          <a:effectLst/>
                          <a:latin typeface="Verdana" panose="020B0604030504040204" pitchFamily="34" charset="0"/>
                          <a:ea typeface="Verdana" panose="020B0604030504040204" pitchFamily="34" charset="0"/>
                          <a:cs typeface="Verdana" panose="020B0604030504040204" pitchFamily="34" charset="0"/>
                        </a:rPr>
                        <a:t>, </a:t>
                      </a:r>
                      <a:r>
                        <a:rPr lang="el-GR" sz="900" spc="-5" dirty="0">
                          <a:effectLst/>
                          <a:latin typeface="Verdana" panose="020B0604030504040204" pitchFamily="34" charset="0"/>
                          <a:ea typeface="Verdana" panose="020B0604030504040204" pitchFamily="34" charset="0"/>
                          <a:cs typeface="Verdana" panose="020B0604030504040204" pitchFamily="34" charset="0"/>
                        </a:rPr>
                        <a:t>ΒΟ</a:t>
                      </a:r>
                      <a:r>
                        <a:rPr lang="el-GR" sz="900" dirty="0">
                          <a:effectLst/>
                          <a:latin typeface="Verdana" panose="020B0604030504040204" pitchFamily="34" charset="0"/>
                          <a:ea typeface="Verdana" panose="020B0604030504040204" pitchFamily="34" charset="0"/>
                          <a:cs typeface="Verdana" panose="020B0604030504040204" pitchFamily="34" charset="0"/>
                        </a:rPr>
                        <a:t>Λ</a:t>
                      </a:r>
                      <a:r>
                        <a:rPr lang="el-GR" sz="900" spc="-5" dirty="0">
                          <a:effectLst/>
                          <a:latin typeface="Verdana" panose="020B0604030504040204" pitchFamily="34" charset="0"/>
                          <a:ea typeface="Verdana" panose="020B0604030504040204" pitchFamily="34" charset="0"/>
                          <a:cs typeface="Verdana" panose="020B0604030504040204" pitchFamily="34" charset="0"/>
                        </a:rPr>
                        <a:t>Ο</a:t>
                      </a:r>
                      <a:r>
                        <a:rPr lang="el-GR" sz="900" dirty="0">
                          <a:effectLst/>
                          <a:latin typeface="Verdana" panose="020B0604030504040204" pitchFamily="34" charset="0"/>
                          <a:ea typeface="Verdana" panose="020B0604030504040204" pitchFamily="34" charset="0"/>
                          <a:cs typeface="Verdana" panose="020B0604030504040204" pitchFamily="34" charset="0"/>
                        </a:rPr>
                        <a:t>Σ</a:t>
                      </a:r>
                      <a:endParaRPr lang="en-US" sz="9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7000"/>
                        </a:lnSpc>
                        <a:spcBef>
                          <a:spcPts val="0"/>
                        </a:spcBef>
                        <a:spcAft>
                          <a:spcPts val="0"/>
                        </a:spcAft>
                      </a:pPr>
                      <a:r>
                        <a:rPr lang="el-GR" sz="900" spc="5" dirty="0">
                          <a:effectLst/>
                          <a:latin typeface="Verdana" panose="020B0604030504040204" pitchFamily="34" charset="0"/>
                          <a:ea typeface="Verdana" panose="020B0604030504040204" pitchFamily="34" charset="0"/>
                          <a:cs typeface="Verdana" panose="020B0604030504040204" pitchFamily="34" charset="0"/>
                        </a:rPr>
                        <a:t>2</a:t>
                      </a:r>
                      <a:r>
                        <a:rPr lang="el-GR" sz="900" spc="-5" dirty="0">
                          <a:effectLst/>
                          <a:latin typeface="Verdana" panose="020B0604030504040204" pitchFamily="34" charset="0"/>
                          <a:ea typeface="Verdana" panose="020B0604030504040204" pitchFamily="34" charset="0"/>
                          <a:cs typeface="Verdana" panose="020B0604030504040204" pitchFamily="34" charset="0"/>
                        </a:rPr>
                        <a:t>4</a:t>
                      </a:r>
                      <a:r>
                        <a:rPr lang="el-GR" sz="900" spc="5" dirty="0">
                          <a:effectLst/>
                          <a:latin typeface="Verdana" panose="020B0604030504040204" pitchFamily="34" charset="0"/>
                          <a:ea typeface="Verdana" panose="020B0604030504040204" pitchFamily="34" charset="0"/>
                          <a:cs typeface="Verdana" panose="020B0604030504040204" pitchFamily="34" charset="0"/>
                        </a:rPr>
                        <a:t>2</a:t>
                      </a:r>
                      <a:r>
                        <a:rPr lang="el-GR" sz="900" spc="-5" dirty="0">
                          <a:effectLst/>
                          <a:latin typeface="Verdana" panose="020B0604030504040204" pitchFamily="34" charset="0"/>
                          <a:ea typeface="Verdana" panose="020B0604030504040204" pitchFamily="34" charset="0"/>
                          <a:cs typeface="Verdana" panose="020B0604030504040204" pitchFamily="34" charset="0"/>
                        </a:rPr>
                        <a:t>1</a:t>
                      </a:r>
                      <a:r>
                        <a:rPr lang="el-GR" sz="900" dirty="0">
                          <a:effectLst/>
                          <a:latin typeface="Verdana" panose="020B0604030504040204" pitchFamily="34" charset="0"/>
                          <a:ea typeface="Verdana" panose="020B0604030504040204" pitchFamily="34" charset="0"/>
                          <a:cs typeface="Verdana" panose="020B0604030504040204" pitchFamily="34" charset="0"/>
                        </a:rPr>
                        <a:t>0</a:t>
                      </a:r>
                      <a:r>
                        <a:rPr lang="el-GR" sz="900" spc="-5" dirty="0">
                          <a:effectLst/>
                          <a:latin typeface="Verdana" panose="020B0604030504040204" pitchFamily="34" charset="0"/>
                          <a:ea typeface="Verdana" panose="020B0604030504040204" pitchFamily="34" charset="0"/>
                          <a:cs typeface="Verdana" panose="020B0604030504040204" pitchFamily="34" charset="0"/>
                        </a:rPr>
                        <a:t> </a:t>
                      </a:r>
                      <a:r>
                        <a:rPr lang="el-GR" sz="900" spc="5" dirty="0">
                          <a:effectLst/>
                          <a:latin typeface="Verdana" panose="020B0604030504040204" pitchFamily="34" charset="0"/>
                          <a:ea typeface="Verdana" panose="020B0604030504040204" pitchFamily="34" charset="0"/>
                          <a:cs typeface="Verdana" panose="020B0604030504040204" pitchFamily="34" charset="0"/>
                        </a:rPr>
                        <a:t>7</a:t>
                      </a:r>
                      <a:r>
                        <a:rPr lang="el-GR" sz="900" spc="-5" dirty="0">
                          <a:effectLst/>
                          <a:latin typeface="Verdana" panose="020B0604030504040204" pitchFamily="34" charset="0"/>
                          <a:ea typeface="Verdana" panose="020B0604030504040204" pitchFamily="34" charset="0"/>
                          <a:cs typeface="Verdana" panose="020B0604030504040204" pitchFamily="34" charset="0"/>
                        </a:rPr>
                        <a:t>68</a:t>
                      </a:r>
                      <a:r>
                        <a:rPr lang="el-GR" sz="900" spc="5" dirty="0">
                          <a:effectLst/>
                          <a:latin typeface="Verdana" panose="020B0604030504040204" pitchFamily="34" charset="0"/>
                          <a:ea typeface="Verdana" panose="020B0604030504040204" pitchFamily="34" charset="0"/>
                          <a:cs typeface="Verdana" panose="020B0604030504040204" pitchFamily="34" charset="0"/>
                        </a:rPr>
                        <a:t>9</a:t>
                      </a:r>
                      <a:r>
                        <a:rPr lang="el-GR" sz="900" spc="15" dirty="0">
                          <a:effectLst/>
                          <a:latin typeface="Verdana" panose="020B0604030504040204" pitchFamily="34" charset="0"/>
                          <a:ea typeface="Verdana" panose="020B0604030504040204" pitchFamily="34" charset="0"/>
                          <a:cs typeface="Verdana" panose="020B0604030504040204" pitchFamily="34" charset="0"/>
                        </a:rPr>
                        <a:t>4</a:t>
                      </a:r>
                      <a:r>
                        <a:rPr lang="el-GR" sz="900" dirty="0">
                          <a:effectLst/>
                          <a:latin typeface="Verdana" panose="020B0604030504040204" pitchFamily="34" charset="0"/>
                          <a:ea typeface="Verdana" panose="020B0604030504040204" pitchFamily="34" charset="0"/>
                          <a:cs typeface="Verdana" panose="020B0604030504040204" pitchFamily="34" charset="0"/>
                        </a:rPr>
                        <a:t>,</a:t>
                      </a:r>
                      <a:endParaRPr lang="en-US" sz="900" dirty="0">
                        <a:effectLst/>
                        <a:latin typeface="Verdana" panose="020B0604030504040204" pitchFamily="34" charset="0"/>
                        <a:ea typeface="Verdana" panose="020B0604030504040204" pitchFamily="34" charset="0"/>
                        <a:cs typeface="Verdana" panose="020B0604030504040204" pitchFamily="34" charset="0"/>
                      </a:endParaRPr>
                    </a:p>
                    <a:p>
                      <a:pPr marL="0" marR="0" algn="l">
                        <a:lnSpc>
                          <a:spcPct val="107000"/>
                        </a:lnSpc>
                        <a:spcBef>
                          <a:spcPts val="0"/>
                        </a:spcBef>
                        <a:spcAft>
                          <a:spcPts val="0"/>
                        </a:spcAft>
                      </a:pPr>
                      <a:r>
                        <a:rPr lang="el-GR" sz="900" spc="5" dirty="0">
                          <a:effectLst/>
                          <a:latin typeface="Verdana" panose="020B0604030504040204" pitchFamily="34" charset="0"/>
                          <a:ea typeface="Verdana" panose="020B0604030504040204" pitchFamily="34" charset="0"/>
                          <a:cs typeface="Verdana" panose="020B0604030504040204" pitchFamily="34" charset="0"/>
                        </a:rPr>
                        <a:t>2</a:t>
                      </a:r>
                      <a:r>
                        <a:rPr lang="el-GR" sz="900" spc="-5" dirty="0">
                          <a:effectLst/>
                          <a:latin typeface="Verdana" panose="020B0604030504040204" pitchFamily="34" charset="0"/>
                          <a:ea typeface="Verdana" panose="020B0604030504040204" pitchFamily="34" charset="0"/>
                          <a:cs typeface="Verdana" panose="020B0604030504040204" pitchFamily="34" charset="0"/>
                        </a:rPr>
                        <a:t>4</a:t>
                      </a:r>
                      <a:r>
                        <a:rPr lang="el-GR" sz="900" spc="5" dirty="0">
                          <a:effectLst/>
                          <a:latin typeface="Verdana" panose="020B0604030504040204" pitchFamily="34" charset="0"/>
                          <a:ea typeface="Verdana" panose="020B0604030504040204" pitchFamily="34" charset="0"/>
                          <a:cs typeface="Verdana" panose="020B0604030504040204" pitchFamily="34" charset="0"/>
                        </a:rPr>
                        <a:t>2</a:t>
                      </a:r>
                      <a:r>
                        <a:rPr lang="el-GR" sz="900" spc="-5" dirty="0">
                          <a:effectLst/>
                          <a:latin typeface="Verdana" panose="020B0604030504040204" pitchFamily="34" charset="0"/>
                          <a:ea typeface="Verdana" panose="020B0604030504040204" pitchFamily="34" charset="0"/>
                          <a:cs typeface="Verdana" panose="020B0604030504040204" pitchFamily="34" charset="0"/>
                        </a:rPr>
                        <a:t>10 </a:t>
                      </a:r>
                      <a:r>
                        <a:rPr lang="el-GR" sz="900" spc="5" dirty="0">
                          <a:effectLst/>
                          <a:latin typeface="Verdana" panose="020B0604030504040204" pitchFamily="34" charset="0"/>
                          <a:ea typeface="Verdana" panose="020B0604030504040204" pitchFamily="34" charset="0"/>
                          <a:cs typeface="Verdana" panose="020B0604030504040204" pitchFamily="34" charset="0"/>
                        </a:rPr>
                        <a:t>2</a:t>
                      </a:r>
                      <a:r>
                        <a:rPr lang="el-GR" sz="900" spc="-5" dirty="0">
                          <a:effectLst/>
                          <a:latin typeface="Verdana" panose="020B0604030504040204" pitchFamily="34" charset="0"/>
                          <a:ea typeface="Verdana" panose="020B0604030504040204" pitchFamily="34" charset="0"/>
                          <a:cs typeface="Verdana" panose="020B0604030504040204" pitchFamily="34" charset="0"/>
                        </a:rPr>
                        <a:t>9</a:t>
                      </a:r>
                      <a:r>
                        <a:rPr lang="el-GR" sz="900" spc="5" dirty="0">
                          <a:effectLst/>
                          <a:latin typeface="Verdana" panose="020B0604030504040204" pitchFamily="34" charset="0"/>
                          <a:ea typeface="Verdana" panose="020B0604030504040204" pitchFamily="34" charset="0"/>
                          <a:cs typeface="Verdana" panose="020B0604030504040204" pitchFamily="34" charset="0"/>
                        </a:rPr>
                        <a:t>3</a:t>
                      </a:r>
                      <a:r>
                        <a:rPr lang="el-GR" sz="900" spc="-5" dirty="0">
                          <a:effectLst/>
                          <a:latin typeface="Verdana" panose="020B0604030504040204" pitchFamily="34" charset="0"/>
                          <a:ea typeface="Verdana" panose="020B0604030504040204" pitchFamily="34" charset="0"/>
                          <a:cs typeface="Verdana" panose="020B0604030504040204" pitchFamily="34" charset="0"/>
                        </a:rPr>
                        <a:t>2</a:t>
                      </a:r>
                      <a:r>
                        <a:rPr lang="el-GR" sz="900" dirty="0">
                          <a:effectLst/>
                          <a:latin typeface="Verdana" panose="020B0604030504040204" pitchFamily="34" charset="0"/>
                          <a:ea typeface="Verdana" panose="020B0604030504040204" pitchFamily="34" charset="0"/>
                          <a:cs typeface="Verdana" panose="020B0604030504040204" pitchFamily="34" charset="0"/>
                        </a:rPr>
                        <a:t>0</a:t>
                      </a:r>
                      <a:endParaRPr lang="en-US" sz="9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l-GR" sz="900" u="sng" dirty="0">
                          <a:effectLst/>
                          <a:latin typeface="Verdana" panose="020B0604030504040204" pitchFamily="34" charset="0"/>
                          <a:ea typeface="Verdana" panose="020B0604030504040204" pitchFamily="34" charset="0"/>
                          <a:cs typeface="Verdana" panose="020B0604030504040204" pitchFamily="34" charset="0"/>
                          <a:hlinkClick r:id="rId4"/>
                        </a:rPr>
                        <a:t>a</a:t>
                      </a:r>
                      <a:r>
                        <a:rPr lang="el-GR" sz="900" u="sng" spc="-5" dirty="0">
                          <a:effectLst/>
                          <a:latin typeface="Verdana" panose="020B0604030504040204" pitchFamily="34" charset="0"/>
                          <a:ea typeface="Verdana" panose="020B0604030504040204" pitchFamily="34" charset="0"/>
                          <a:cs typeface="Verdana" panose="020B0604030504040204" pitchFamily="34" charset="0"/>
                          <a:hlinkClick r:id="rId4"/>
                        </a:rPr>
                        <a:t>e</a:t>
                      </a:r>
                      <a:r>
                        <a:rPr lang="el-GR" sz="900" u="sng" dirty="0">
                          <a:effectLst/>
                          <a:latin typeface="Verdana" panose="020B0604030504040204" pitchFamily="34" charset="0"/>
                          <a:ea typeface="Verdana" panose="020B0604030504040204" pitchFamily="34" charset="0"/>
                          <a:cs typeface="Verdana" panose="020B0604030504040204" pitchFamily="34" charset="0"/>
                          <a:hlinkClick r:id="rId4"/>
                        </a:rPr>
                        <a:t>d</a:t>
                      </a:r>
                      <a:r>
                        <a:rPr lang="el-GR" sz="900" u="sng" spc="-5" dirty="0">
                          <a:effectLst/>
                          <a:latin typeface="Verdana" panose="020B0604030504040204" pitchFamily="34" charset="0"/>
                          <a:ea typeface="Verdana" panose="020B0604030504040204" pitchFamily="34" charset="0"/>
                          <a:cs typeface="Verdana" panose="020B0604030504040204" pitchFamily="34" charset="0"/>
                          <a:hlinkClick r:id="rId4"/>
                        </a:rPr>
                        <a:t>e</a:t>
                      </a:r>
                      <a:r>
                        <a:rPr lang="el-GR" sz="900" u="sng" dirty="0">
                          <a:effectLst/>
                          <a:latin typeface="Verdana" panose="020B0604030504040204" pitchFamily="34" charset="0"/>
                          <a:ea typeface="Verdana" panose="020B0604030504040204" pitchFamily="34" charset="0"/>
                          <a:cs typeface="Verdana" panose="020B0604030504040204" pitchFamily="34" charset="0"/>
                          <a:hlinkClick r:id="rId4"/>
                        </a:rPr>
                        <a:t>p@a</a:t>
                      </a:r>
                      <a:r>
                        <a:rPr lang="el-GR" sz="900" u="sng" spc="-5" dirty="0">
                          <a:effectLst/>
                          <a:latin typeface="Verdana" panose="020B0604030504040204" pitchFamily="34" charset="0"/>
                          <a:ea typeface="Verdana" panose="020B0604030504040204" pitchFamily="34" charset="0"/>
                          <a:cs typeface="Verdana" panose="020B0604030504040204" pitchFamily="34" charset="0"/>
                          <a:hlinkClick r:id="rId4"/>
                        </a:rPr>
                        <a:t>e</a:t>
                      </a:r>
                      <a:r>
                        <a:rPr lang="el-GR" sz="900" u="sng" dirty="0">
                          <a:effectLst/>
                          <a:latin typeface="Verdana" panose="020B0604030504040204" pitchFamily="34" charset="0"/>
                          <a:ea typeface="Verdana" panose="020B0604030504040204" pitchFamily="34" charset="0"/>
                          <a:cs typeface="Verdana" panose="020B0604030504040204" pitchFamily="34" charset="0"/>
                          <a:hlinkClick r:id="rId4"/>
                        </a:rPr>
                        <a:t>d</a:t>
                      </a:r>
                      <a:r>
                        <a:rPr lang="el-GR" sz="900" u="sng" spc="-5" dirty="0">
                          <a:effectLst/>
                          <a:latin typeface="Verdana" panose="020B0604030504040204" pitchFamily="34" charset="0"/>
                          <a:ea typeface="Verdana" panose="020B0604030504040204" pitchFamily="34" charset="0"/>
                          <a:cs typeface="Verdana" panose="020B0604030504040204" pitchFamily="34" charset="0"/>
                          <a:hlinkClick r:id="rId4"/>
                        </a:rPr>
                        <a:t>e</a:t>
                      </a:r>
                      <a:r>
                        <a:rPr lang="el-GR" sz="900" u="sng" dirty="0">
                          <a:effectLst/>
                          <a:latin typeface="Verdana" panose="020B0604030504040204" pitchFamily="34" charset="0"/>
                          <a:ea typeface="Verdana" panose="020B0604030504040204" pitchFamily="34" charset="0"/>
                          <a:cs typeface="Verdana" panose="020B0604030504040204" pitchFamily="34" charset="0"/>
                          <a:hlinkClick r:id="rId4"/>
                        </a:rPr>
                        <a:t>p</a:t>
                      </a:r>
                      <a:r>
                        <a:rPr lang="el-GR" sz="900" u="sng" spc="-5" dirty="0">
                          <a:effectLst/>
                          <a:latin typeface="Verdana" panose="020B0604030504040204" pitchFamily="34" charset="0"/>
                          <a:ea typeface="Verdana" panose="020B0604030504040204" pitchFamily="34" charset="0"/>
                          <a:cs typeface="Verdana" panose="020B0604030504040204" pitchFamily="34" charset="0"/>
                          <a:hlinkClick r:id="rId4"/>
                        </a:rPr>
                        <a:t>.</a:t>
                      </a:r>
                      <a:r>
                        <a:rPr lang="el-GR" sz="900" u="sng" dirty="0">
                          <a:effectLst/>
                          <a:latin typeface="Verdana" panose="020B0604030504040204" pitchFamily="34" charset="0"/>
                          <a:ea typeface="Verdana" panose="020B0604030504040204" pitchFamily="34" charset="0"/>
                          <a:cs typeface="Verdana" panose="020B0604030504040204" pitchFamily="34" charset="0"/>
                          <a:hlinkClick r:id="rId4"/>
                        </a:rPr>
                        <a:t>gr</a:t>
                      </a:r>
                      <a:endParaRPr lang="en-US" sz="9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31182130"/>
                  </a:ext>
                </a:extLst>
              </a:tr>
              <a:tr h="756768">
                <a:tc>
                  <a:txBody>
                    <a:bodyPr/>
                    <a:lstStyle/>
                    <a:p>
                      <a:pPr marL="0" marR="0" algn="ctr">
                        <a:lnSpc>
                          <a:spcPct val="107000"/>
                        </a:lnSpc>
                        <a:spcBef>
                          <a:spcPts val="0"/>
                        </a:spcBef>
                        <a:spcAft>
                          <a:spcPts val="0"/>
                        </a:spcAft>
                      </a:pPr>
                      <a:r>
                        <a:rPr lang="el-GR" sz="1000" dirty="0">
                          <a:effectLst/>
                          <a:latin typeface="Verdana" panose="020B0604030504040204" pitchFamily="34" charset="0"/>
                          <a:ea typeface="Verdana" panose="020B0604030504040204" pitchFamily="34" charset="0"/>
                          <a:cs typeface="Verdana" panose="020B0604030504040204" pitchFamily="34" charset="0"/>
                        </a:rPr>
                        <a:t>7</a:t>
                      </a:r>
                      <a:endParaRPr lang="en-US" sz="10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222885">
                        <a:lnSpc>
                          <a:spcPct val="115000"/>
                        </a:lnSpc>
                        <a:spcBef>
                          <a:spcPts val="0"/>
                        </a:spcBef>
                        <a:spcAft>
                          <a:spcPts val="0"/>
                        </a:spcAft>
                      </a:pPr>
                      <a:r>
                        <a:rPr lang="el-GR" sz="900" dirty="0">
                          <a:effectLst/>
                          <a:latin typeface="Verdana" panose="020B0604030504040204" pitchFamily="34" charset="0"/>
                          <a:ea typeface="Verdana" panose="020B0604030504040204" pitchFamily="34" charset="0"/>
                          <a:cs typeface="Verdana" panose="020B0604030504040204" pitchFamily="34" charset="0"/>
                        </a:rPr>
                        <a:t>Π</a:t>
                      </a:r>
                      <a:r>
                        <a:rPr lang="el-GR" sz="900" spc="5" dirty="0">
                          <a:effectLst/>
                          <a:latin typeface="Verdana" panose="020B0604030504040204" pitchFamily="34" charset="0"/>
                          <a:ea typeface="Verdana" panose="020B0604030504040204" pitchFamily="34" charset="0"/>
                          <a:cs typeface="Verdana" panose="020B0604030504040204" pitchFamily="34" charset="0"/>
                        </a:rPr>
                        <a:t>Ε</a:t>
                      </a:r>
                      <a:r>
                        <a:rPr lang="el-GR" sz="900" dirty="0">
                          <a:effectLst/>
                          <a:latin typeface="Verdana" panose="020B0604030504040204" pitchFamily="34" charset="0"/>
                          <a:ea typeface="Verdana" panose="020B0604030504040204" pitchFamily="34" charset="0"/>
                          <a:cs typeface="Verdana" panose="020B0604030504040204" pitchFamily="34" charset="0"/>
                        </a:rPr>
                        <a:t>ΡΙ</a:t>
                      </a:r>
                      <a:r>
                        <a:rPr lang="el-GR" sz="900" spc="-15" dirty="0">
                          <a:effectLst/>
                          <a:latin typeface="Verdana" panose="020B0604030504040204" pitchFamily="34" charset="0"/>
                          <a:ea typeface="Verdana" panose="020B0604030504040204" pitchFamily="34" charset="0"/>
                          <a:cs typeface="Verdana" panose="020B0604030504040204" pitchFamily="34" charset="0"/>
                        </a:rPr>
                        <a:t>Φ</a:t>
                      </a:r>
                      <a:r>
                        <a:rPr lang="el-GR" sz="900" spc="5" dirty="0">
                          <a:effectLst/>
                          <a:latin typeface="Verdana" panose="020B0604030504040204" pitchFamily="34" charset="0"/>
                          <a:ea typeface="Verdana" panose="020B0604030504040204" pitchFamily="34" charset="0"/>
                          <a:cs typeface="Verdana" panose="020B0604030504040204" pitchFamily="34" charset="0"/>
                        </a:rPr>
                        <a:t>Ε</a:t>
                      </a:r>
                      <a:r>
                        <a:rPr lang="el-GR" sz="900" dirty="0">
                          <a:effectLst/>
                          <a:latin typeface="Verdana" panose="020B0604030504040204" pitchFamily="34" charset="0"/>
                          <a:ea typeface="Verdana" panose="020B0604030504040204" pitchFamily="34" charset="0"/>
                          <a:cs typeface="Verdana" panose="020B0604030504040204" pitchFamily="34" charset="0"/>
                        </a:rPr>
                        <a:t>Ρ</a:t>
                      </a:r>
                      <a:r>
                        <a:rPr lang="el-GR" sz="900" spc="-5" dirty="0">
                          <a:effectLst/>
                          <a:latin typeface="Verdana" panose="020B0604030504040204" pitchFamily="34" charset="0"/>
                          <a:ea typeface="Verdana" panose="020B0604030504040204" pitchFamily="34" charset="0"/>
                          <a:cs typeface="Verdana" panose="020B0604030504040204" pitchFamily="34" charset="0"/>
                        </a:rPr>
                        <a:t>Ε</a:t>
                      </a:r>
                      <a:r>
                        <a:rPr lang="el-GR" sz="900" dirty="0">
                          <a:effectLst/>
                          <a:latin typeface="Verdana" panose="020B0604030504040204" pitchFamily="34" charset="0"/>
                          <a:ea typeface="Verdana" panose="020B0604030504040204" pitchFamily="34" charset="0"/>
                          <a:cs typeface="Verdana" panose="020B0604030504040204" pitchFamily="34" charset="0"/>
                        </a:rPr>
                        <a:t>ΙΑ </a:t>
                      </a:r>
                      <a:r>
                        <a:rPr lang="el-GR" sz="900" spc="-5" dirty="0">
                          <a:effectLst/>
                          <a:latin typeface="Verdana" panose="020B0604030504040204" pitchFamily="34" charset="0"/>
                          <a:ea typeface="Verdana" panose="020B0604030504040204" pitchFamily="34" charset="0"/>
                          <a:cs typeface="Verdana" panose="020B0604030504040204" pitchFamily="34" charset="0"/>
                        </a:rPr>
                        <a:t>Κ</a:t>
                      </a:r>
                      <a:r>
                        <a:rPr lang="el-GR" sz="900" dirty="0">
                          <a:effectLst/>
                          <a:latin typeface="Verdana" panose="020B0604030504040204" pitchFamily="34" charset="0"/>
                          <a:ea typeface="Verdana" panose="020B0604030504040204" pitchFamily="34" charset="0"/>
                          <a:cs typeface="Verdana" panose="020B0604030504040204" pitchFamily="34" charset="0"/>
                        </a:rPr>
                        <a:t>ΡΗ</a:t>
                      </a:r>
                      <a:r>
                        <a:rPr lang="el-GR" sz="900" spc="-5" dirty="0">
                          <a:effectLst/>
                          <a:latin typeface="Verdana" panose="020B0604030504040204" pitchFamily="34" charset="0"/>
                          <a:ea typeface="Verdana" panose="020B0604030504040204" pitchFamily="34" charset="0"/>
                          <a:cs typeface="Verdana" panose="020B0604030504040204" pitchFamily="34" charset="0"/>
                        </a:rPr>
                        <a:t>Τ</a:t>
                      </a:r>
                      <a:r>
                        <a:rPr lang="el-GR" sz="900" dirty="0">
                          <a:effectLst/>
                          <a:latin typeface="Verdana" panose="020B0604030504040204" pitchFamily="34" charset="0"/>
                          <a:ea typeface="Verdana" panose="020B0604030504040204" pitchFamily="34" charset="0"/>
                          <a:cs typeface="Verdana" panose="020B0604030504040204" pitchFamily="34" charset="0"/>
                        </a:rPr>
                        <a:t>ΗΣ</a:t>
                      </a:r>
                      <a:endParaRPr lang="en-US" sz="9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34620" marR="123825" algn="ctr">
                        <a:lnSpc>
                          <a:spcPts val="965"/>
                        </a:lnSpc>
                        <a:spcBef>
                          <a:spcPts val="0"/>
                        </a:spcBef>
                        <a:spcAft>
                          <a:spcPts val="0"/>
                        </a:spcAft>
                      </a:pPr>
                      <a:r>
                        <a:rPr lang="el-GR" sz="900" dirty="0">
                          <a:effectLst/>
                          <a:latin typeface="Verdana" panose="020B0604030504040204" pitchFamily="34" charset="0"/>
                          <a:ea typeface="Verdana" panose="020B0604030504040204" pitchFamily="34" charset="0"/>
                          <a:cs typeface="Verdana" panose="020B0604030504040204" pitchFamily="34" charset="0"/>
                        </a:rPr>
                        <a:t>ΕΤΑΙΡΕΙΑ ΣΤΗΡΙΞΗΣ &amp;</a:t>
                      </a:r>
                      <a:endParaRPr lang="en-US" sz="900" dirty="0">
                        <a:effectLst/>
                        <a:latin typeface="Verdana" panose="020B0604030504040204" pitchFamily="34" charset="0"/>
                        <a:ea typeface="Verdana" panose="020B0604030504040204" pitchFamily="34" charset="0"/>
                        <a:cs typeface="Verdana" panose="020B0604030504040204" pitchFamily="34" charset="0"/>
                      </a:endParaRPr>
                    </a:p>
                    <a:p>
                      <a:pPr marL="134620" marR="123825" indent="-1270" algn="ctr">
                        <a:lnSpc>
                          <a:spcPct val="115000"/>
                        </a:lnSpc>
                        <a:spcBef>
                          <a:spcPts val="135"/>
                        </a:spcBef>
                        <a:spcAft>
                          <a:spcPts val="0"/>
                        </a:spcAft>
                      </a:pPr>
                      <a:r>
                        <a:rPr lang="el-GR" sz="900" dirty="0">
                          <a:effectLst/>
                          <a:latin typeface="Verdana" panose="020B0604030504040204" pitchFamily="34" charset="0"/>
                          <a:ea typeface="Verdana" panose="020B0604030504040204" pitchFamily="34" charset="0"/>
                          <a:cs typeface="Verdana" panose="020B0604030504040204" pitchFamily="34" charset="0"/>
                        </a:rPr>
                        <a:t>ΑΝΑΠΤΥΞΗΣ ΤΩΝ ΕΠΙΧΕΙΡΗΣΕΩΝ ΚΡΗΤΗΣ</a:t>
                      </a:r>
                      <a:endParaRPr lang="en-US" sz="9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69215" algn="ctr">
                        <a:lnSpc>
                          <a:spcPct val="115000"/>
                        </a:lnSpc>
                        <a:spcBef>
                          <a:spcPts val="0"/>
                        </a:spcBef>
                        <a:spcAft>
                          <a:spcPts val="0"/>
                        </a:spcAft>
                      </a:pPr>
                      <a:r>
                        <a:rPr lang="el-GR" sz="900" dirty="0">
                          <a:effectLst/>
                          <a:latin typeface="Verdana" panose="020B0604030504040204" pitchFamily="34" charset="0"/>
                          <a:ea typeface="Verdana" panose="020B0604030504040204" pitchFamily="34" charset="0"/>
                          <a:cs typeface="Verdana" panose="020B0604030504040204" pitchFamily="34" charset="0"/>
                        </a:rPr>
                        <a:t>ΑΝΑ</a:t>
                      </a:r>
                      <a:r>
                        <a:rPr lang="el-GR" sz="900" spc="-5" dirty="0">
                          <a:effectLst/>
                          <a:latin typeface="Verdana" panose="020B0604030504040204" pitchFamily="34" charset="0"/>
                          <a:ea typeface="Verdana" panose="020B0604030504040204" pitchFamily="34" charset="0"/>
                          <a:cs typeface="Verdana" panose="020B0604030504040204" pitchFamily="34" charset="0"/>
                        </a:rPr>
                        <a:t>Π</a:t>
                      </a:r>
                      <a:r>
                        <a:rPr lang="el-GR" sz="900" dirty="0">
                          <a:effectLst/>
                          <a:latin typeface="Verdana" panose="020B0604030504040204" pitchFamily="34" charset="0"/>
                          <a:ea typeface="Verdana" panose="020B0604030504040204" pitchFamily="34" charset="0"/>
                          <a:cs typeface="Verdana" panose="020B0604030504040204" pitchFamily="34" charset="0"/>
                        </a:rPr>
                        <a:t>ΤΥ</a:t>
                      </a:r>
                      <a:r>
                        <a:rPr lang="el-GR" sz="900" spc="-10" dirty="0">
                          <a:effectLst/>
                          <a:latin typeface="Verdana" panose="020B0604030504040204" pitchFamily="34" charset="0"/>
                          <a:ea typeface="Verdana" panose="020B0604030504040204" pitchFamily="34" charset="0"/>
                          <a:cs typeface="Verdana" panose="020B0604030504040204" pitchFamily="34" charset="0"/>
                        </a:rPr>
                        <a:t>Ξ</a:t>
                      </a:r>
                      <a:r>
                        <a:rPr lang="el-GR" sz="900" dirty="0">
                          <a:effectLst/>
                          <a:latin typeface="Verdana" panose="020B0604030504040204" pitchFamily="34" charset="0"/>
                          <a:ea typeface="Verdana" panose="020B0604030504040204" pitchFamily="34" charset="0"/>
                          <a:cs typeface="Verdana" panose="020B0604030504040204" pitchFamily="34" charset="0"/>
                        </a:rPr>
                        <a:t>ΙΑ </a:t>
                      </a:r>
                      <a:r>
                        <a:rPr lang="el-GR" sz="900" spc="-5" dirty="0">
                          <a:effectLst/>
                          <a:latin typeface="Verdana" panose="020B0604030504040204" pitchFamily="34" charset="0"/>
                          <a:ea typeface="Verdana" panose="020B0604030504040204" pitchFamily="34" charset="0"/>
                          <a:cs typeface="Verdana" panose="020B0604030504040204" pitchFamily="34" charset="0"/>
                        </a:rPr>
                        <a:t>Κ</a:t>
                      </a:r>
                      <a:r>
                        <a:rPr lang="el-GR" sz="900" dirty="0">
                          <a:effectLst/>
                          <a:latin typeface="Verdana" panose="020B0604030504040204" pitchFamily="34" charset="0"/>
                          <a:ea typeface="Verdana" panose="020B0604030504040204" pitchFamily="34" charset="0"/>
                          <a:cs typeface="Verdana" panose="020B0604030504040204" pitchFamily="34" charset="0"/>
                        </a:rPr>
                        <a:t>Η </a:t>
                      </a:r>
                      <a:r>
                        <a:rPr lang="el-GR" sz="900" spc="-5" dirty="0">
                          <a:effectLst/>
                          <a:latin typeface="Verdana" panose="020B0604030504040204" pitchFamily="34" charset="0"/>
                          <a:ea typeface="Verdana" panose="020B0604030504040204" pitchFamily="34" charset="0"/>
                          <a:cs typeface="Verdana" panose="020B0604030504040204" pitchFamily="34" charset="0"/>
                        </a:rPr>
                        <a:t>Κ</a:t>
                      </a:r>
                      <a:r>
                        <a:rPr lang="el-GR" sz="900" dirty="0">
                          <a:effectLst/>
                          <a:latin typeface="Verdana" panose="020B0604030504040204" pitchFamily="34" charset="0"/>
                          <a:ea typeface="Verdana" panose="020B0604030504040204" pitchFamily="34" charset="0"/>
                          <a:cs typeface="Verdana" panose="020B0604030504040204" pitchFamily="34" charset="0"/>
                        </a:rPr>
                        <a:t>ΡΗ</a:t>
                      </a:r>
                      <a:r>
                        <a:rPr lang="el-GR" sz="900" spc="-5" dirty="0">
                          <a:effectLst/>
                          <a:latin typeface="Verdana" panose="020B0604030504040204" pitchFamily="34" charset="0"/>
                          <a:ea typeface="Verdana" panose="020B0604030504040204" pitchFamily="34" charset="0"/>
                          <a:cs typeface="Verdana" panose="020B0604030504040204" pitchFamily="34" charset="0"/>
                        </a:rPr>
                        <a:t>Τ</a:t>
                      </a:r>
                      <a:r>
                        <a:rPr lang="el-GR" sz="900" dirty="0">
                          <a:effectLst/>
                          <a:latin typeface="Verdana" panose="020B0604030504040204" pitchFamily="34" charset="0"/>
                          <a:ea typeface="Verdana" panose="020B0604030504040204" pitchFamily="34" charset="0"/>
                          <a:cs typeface="Verdana" panose="020B0604030504040204" pitchFamily="34" charset="0"/>
                        </a:rPr>
                        <a:t>ΗΣ</a:t>
                      </a:r>
                      <a:endParaRPr lang="en-US" sz="9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19380" marR="104775" algn="ctr">
                        <a:lnSpc>
                          <a:spcPts val="965"/>
                        </a:lnSpc>
                        <a:spcBef>
                          <a:spcPts val="0"/>
                        </a:spcBef>
                        <a:spcAft>
                          <a:spcPts val="0"/>
                        </a:spcAft>
                      </a:pPr>
                      <a:r>
                        <a:rPr lang="el-GR" sz="900" dirty="0" err="1">
                          <a:effectLst/>
                          <a:latin typeface="Verdana" panose="020B0604030504040204" pitchFamily="34" charset="0"/>
                          <a:ea typeface="Verdana" panose="020B0604030504040204" pitchFamily="34" charset="0"/>
                          <a:cs typeface="Verdana" panose="020B0604030504040204" pitchFamily="34" charset="0"/>
                        </a:rPr>
                        <a:t>Γ</a:t>
                      </a:r>
                      <a:r>
                        <a:rPr lang="el-GR" sz="900" spc="-5" dirty="0" err="1">
                          <a:effectLst/>
                          <a:latin typeface="Verdana" panose="020B0604030504040204" pitchFamily="34" charset="0"/>
                          <a:ea typeface="Verdana" panose="020B0604030504040204" pitchFamily="34" charset="0"/>
                          <a:cs typeface="Verdana" panose="020B0604030504040204" pitchFamily="34" charset="0"/>
                        </a:rPr>
                        <a:t>ι</a:t>
                      </a:r>
                      <a:r>
                        <a:rPr lang="el-GR" sz="900" dirty="0" err="1">
                          <a:effectLst/>
                          <a:latin typeface="Verdana" panose="020B0604030504040204" pitchFamily="34" charset="0"/>
                          <a:ea typeface="Verdana" panose="020B0604030504040204" pitchFamily="34" charset="0"/>
                          <a:cs typeface="Verdana" panose="020B0604030504040204" pitchFamily="34" charset="0"/>
                        </a:rPr>
                        <a:t>α</a:t>
                      </a:r>
                      <a:r>
                        <a:rPr lang="el-GR" sz="900" spc="-5" dirty="0" err="1">
                          <a:effectLst/>
                          <a:latin typeface="Verdana" panose="020B0604030504040204" pitchFamily="34" charset="0"/>
                          <a:ea typeface="Verdana" panose="020B0604030504040204" pitchFamily="34" charset="0"/>
                          <a:cs typeface="Verdana" panose="020B0604030504040204" pitchFamily="34" charset="0"/>
                        </a:rPr>
                        <a:t>μ</a:t>
                      </a:r>
                      <a:r>
                        <a:rPr lang="el-GR" sz="900" dirty="0" err="1">
                          <a:effectLst/>
                          <a:latin typeface="Verdana" panose="020B0604030504040204" pitchFamily="34" charset="0"/>
                          <a:ea typeface="Verdana" panose="020B0604030504040204" pitchFamily="34" charset="0"/>
                          <a:cs typeface="Verdana" panose="020B0604030504040204" pitchFamily="34" charset="0"/>
                        </a:rPr>
                        <a:t>α</a:t>
                      </a:r>
                      <a:r>
                        <a:rPr lang="el-GR" sz="900" spc="-5" dirty="0" err="1">
                          <a:effectLst/>
                          <a:latin typeface="Verdana" panose="020B0604030504040204" pitchFamily="34" charset="0"/>
                          <a:ea typeface="Verdana" panose="020B0604030504040204" pitchFamily="34" charset="0"/>
                          <a:cs typeface="Verdana" panose="020B0604030504040204" pitchFamily="34" charset="0"/>
                        </a:rPr>
                        <a:t>λ</a:t>
                      </a:r>
                      <a:r>
                        <a:rPr lang="el-GR" sz="900" dirty="0" err="1">
                          <a:effectLst/>
                          <a:latin typeface="Verdana" panose="020B0604030504040204" pitchFamily="34" charset="0"/>
                          <a:ea typeface="Verdana" panose="020B0604030504040204" pitchFamily="34" charset="0"/>
                          <a:cs typeface="Verdana" panose="020B0604030504040204" pitchFamily="34" charset="0"/>
                        </a:rPr>
                        <a:t>ά</a:t>
                      </a:r>
                      <a:r>
                        <a:rPr lang="el-GR" sz="900" spc="-5" dirty="0" err="1">
                          <a:effectLst/>
                          <a:latin typeface="Verdana" panose="020B0604030504040204" pitchFamily="34" charset="0"/>
                          <a:ea typeface="Verdana" panose="020B0604030504040204" pitchFamily="34" charset="0"/>
                          <a:cs typeface="Verdana" panose="020B0604030504040204" pitchFamily="34" charset="0"/>
                        </a:rPr>
                        <a:t>κ</a:t>
                      </a:r>
                      <a:r>
                        <a:rPr lang="el-GR" sz="900" dirty="0" err="1">
                          <a:effectLst/>
                          <a:latin typeface="Verdana" panose="020B0604030504040204" pitchFamily="34" charset="0"/>
                          <a:ea typeface="Verdana" panose="020B0604030504040204" pitchFamily="34" charset="0"/>
                          <a:cs typeface="Verdana" panose="020B0604030504040204" pitchFamily="34" charset="0"/>
                        </a:rPr>
                        <a:t>η</a:t>
                      </a:r>
                      <a:r>
                        <a:rPr lang="el-GR" sz="900" spc="-5" dirty="0">
                          <a:effectLst/>
                          <a:latin typeface="Verdana" panose="020B0604030504040204" pitchFamily="34" charset="0"/>
                          <a:ea typeface="Verdana" panose="020B0604030504040204" pitchFamily="34" charset="0"/>
                          <a:cs typeface="Verdana" panose="020B0604030504040204" pitchFamily="34" charset="0"/>
                        </a:rPr>
                        <a:t> </a:t>
                      </a:r>
                      <a:r>
                        <a:rPr lang="el-GR" sz="900" spc="5" dirty="0">
                          <a:effectLst/>
                          <a:latin typeface="Verdana" panose="020B0604030504040204" pitchFamily="34" charset="0"/>
                          <a:ea typeface="Verdana" panose="020B0604030504040204" pitchFamily="34" charset="0"/>
                          <a:cs typeface="Verdana" panose="020B0604030504040204" pitchFamily="34" charset="0"/>
                        </a:rPr>
                        <a:t>5</a:t>
                      </a:r>
                      <a:r>
                        <a:rPr lang="el-GR" sz="900" dirty="0">
                          <a:effectLst/>
                          <a:latin typeface="Verdana" panose="020B0604030504040204" pitchFamily="34" charset="0"/>
                          <a:ea typeface="Verdana" panose="020B0604030504040204" pitchFamily="34" charset="0"/>
                          <a:cs typeface="Verdana" panose="020B0604030504040204" pitchFamily="34" charset="0"/>
                        </a:rPr>
                        <a:t>0</a:t>
                      </a:r>
                      <a:r>
                        <a:rPr lang="el-GR" sz="900" spc="5" dirty="0">
                          <a:effectLst/>
                          <a:latin typeface="Verdana" panose="020B0604030504040204" pitchFamily="34" charset="0"/>
                          <a:ea typeface="Verdana" panose="020B0604030504040204" pitchFamily="34" charset="0"/>
                          <a:cs typeface="Verdana" panose="020B0604030504040204" pitchFamily="34" charset="0"/>
                        </a:rPr>
                        <a:t> </a:t>
                      </a:r>
                      <a:r>
                        <a:rPr lang="el-GR" sz="900" dirty="0">
                          <a:effectLst/>
                          <a:latin typeface="Verdana" panose="020B0604030504040204" pitchFamily="34" charset="0"/>
                          <a:ea typeface="Verdana" panose="020B0604030504040204" pitchFamily="34" charset="0"/>
                          <a:cs typeface="Verdana" panose="020B0604030504040204" pitchFamily="34" charset="0"/>
                        </a:rPr>
                        <a:t>&amp;</a:t>
                      </a:r>
                      <a:endParaRPr lang="en-US" sz="900" dirty="0">
                        <a:effectLst/>
                        <a:latin typeface="Verdana" panose="020B0604030504040204" pitchFamily="34" charset="0"/>
                        <a:ea typeface="Verdana" panose="020B0604030504040204" pitchFamily="34" charset="0"/>
                        <a:cs typeface="Verdana" panose="020B0604030504040204" pitchFamily="34" charset="0"/>
                      </a:endParaRPr>
                    </a:p>
                    <a:p>
                      <a:pPr marL="271780" marR="258445" algn="ctr">
                        <a:lnSpc>
                          <a:spcPct val="107000"/>
                        </a:lnSpc>
                        <a:spcBef>
                          <a:spcPts val="135"/>
                        </a:spcBef>
                        <a:spcAft>
                          <a:spcPts val="0"/>
                        </a:spcAft>
                      </a:pPr>
                      <a:r>
                        <a:rPr lang="el-GR" sz="900" spc="-5" dirty="0">
                          <a:effectLst/>
                          <a:latin typeface="Verdana" panose="020B0604030504040204" pitchFamily="34" charset="0"/>
                          <a:ea typeface="Verdana" panose="020B0604030504040204" pitchFamily="34" charset="0"/>
                          <a:cs typeface="Verdana" panose="020B0604030504040204" pitchFamily="34" charset="0"/>
                        </a:rPr>
                        <a:t>Σοφοκλ</a:t>
                      </a:r>
                      <a:r>
                        <a:rPr lang="el-GR" sz="900" dirty="0">
                          <a:effectLst/>
                          <a:latin typeface="Verdana" panose="020B0604030504040204" pitchFamily="34" charset="0"/>
                          <a:ea typeface="Verdana" panose="020B0604030504040204" pitchFamily="34" charset="0"/>
                          <a:cs typeface="Verdana" panose="020B0604030504040204" pitchFamily="34" charset="0"/>
                        </a:rPr>
                        <a:t>ή </a:t>
                      </a:r>
                      <a:r>
                        <a:rPr lang="el-GR" sz="900" spc="-5" dirty="0">
                          <a:effectLst/>
                          <a:latin typeface="Verdana" panose="020B0604030504040204" pitchFamily="34" charset="0"/>
                          <a:ea typeface="Verdana" panose="020B0604030504040204" pitchFamily="34" charset="0"/>
                          <a:cs typeface="Verdana" panose="020B0604030504040204" pitchFamily="34" charset="0"/>
                        </a:rPr>
                        <a:t>Βενι</a:t>
                      </a:r>
                      <a:r>
                        <a:rPr lang="el-GR" sz="900" dirty="0">
                          <a:effectLst/>
                          <a:latin typeface="Verdana" panose="020B0604030504040204" pitchFamily="34" charset="0"/>
                          <a:ea typeface="Verdana" panose="020B0604030504040204" pitchFamily="34" charset="0"/>
                          <a:cs typeface="Verdana" panose="020B0604030504040204" pitchFamily="34" charset="0"/>
                        </a:rPr>
                        <a:t>ζ</a:t>
                      </a:r>
                      <a:r>
                        <a:rPr lang="el-GR" sz="900" spc="5" dirty="0">
                          <a:effectLst/>
                          <a:latin typeface="Verdana" panose="020B0604030504040204" pitchFamily="34" charset="0"/>
                          <a:ea typeface="Verdana" panose="020B0604030504040204" pitchFamily="34" charset="0"/>
                          <a:cs typeface="Verdana" panose="020B0604030504040204" pitchFamily="34" charset="0"/>
                        </a:rPr>
                        <a:t>έ</a:t>
                      </a:r>
                      <a:r>
                        <a:rPr lang="el-GR" sz="900" spc="-5" dirty="0">
                          <a:effectLst/>
                          <a:latin typeface="Verdana" panose="020B0604030504040204" pitchFamily="34" charset="0"/>
                          <a:ea typeface="Verdana" panose="020B0604030504040204" pitchFamily="34" charset="0"/>
                          <a:cs typeface="Verdana" panose="020B0604030504040204" pitchFamily="34" charset="0"/>
                        </a:rPr>
                        <a:t>λου</a:t>
                      </a:r>
                      <a:r>
                        <a:rPr lang="el-GR" sz="900" dirty="0">
                          <a:effectLst/>
                          <a:latin typeface="Verdana" panose="020B0604030504040204" pitchFamily="34" charset="0"/>
                          <a:ea typeface="Verdana" panose="020B0604030504040204" pitchFamily="34" charset="0"/>
                          <a:cs typeface="Verdana" panose="020B0604030504040204" pitchFamily="34" charset="0"/>
                        </a:rPr>
                        <a:t>, ΤΚ</a:t>
                      </a:r>
                      <a:endParaRPr lang="en-US" sz="900" dirty="0">
                        <a:effectLst/>
                        <a:latin typeface="Verdana" panose="020B0604030504040204" pitchFamily="34" charset="0"/>
                        <a:ea typeface="Verdana" panose="020B0604030504040204" pitchFamily="34" charset="0"/>
                        <a:cs typeface="Verdana" panose="020B0604030504040204" pitchFamily="34" charset="0"/>
                      </a:endParaRPr>
                    </a:p>
                    <a:p>
                      <a:pPr marL="75565" marR="60960" algn="ctr">
                        <a:lnSpc>
                          <a:spcPct val="114000"/>
                        </a:lnSpc>
                        <a:spcBef>
                          <a:spcPts val="150"/>
                        </a:spcBef>
                        <a:spcAft>
                          <a:spcPts val="0"/>
                        </a:spcAft>
                      </a:pPr>
                      <a:r>
                        <a:rPr lang="el-GR" sz="900" spc="5" dirty="0">
                          <a:effectLst/>
                          <a:latin typeface="Verdana" panose="020B0604030504040204" pitchFamily="34" charset="0"/>
                          <a:ea typeface="Verdana" panose="020B0604030504040204" pitchFamily="34" charset="0"/>
                          <a:cs typeface="Verdana" panose="020B0604030504040204" pitchFamily="34" charset="0"/>
                        </a:rPr>
                        <a:t>7</a:t>
                      </a:r>
                      <a:r>
                        <a:rPr lang="el-GR" sz="900" spc="-5" dirty="0">
                          <a:effectLst/>
                          <a:latin typeface="Verdana" panose="020B0604030504040204" pitchFamily="34" charset="0"/>
                          <a:ea typeface="Verdana" panose="020B0604030504040204" pitchFamily="34" charset="0"/>
                          <a:cs typeface="Verdana" panose="020B0604030504040204" pitchFamily="34" charset="0"/>
                        </a:rPr>
                        <a:t>1</a:t>
                      </a:r>
                      <a:r>
                        <a:rPr lang="el-GR" sz="900" spc="5" dirty="0">
                          <a:effectLst/>
                          <a:latin typeface="Verdana" panose="020B0604030504040204" pitchFamily="34" charset="0"/>
                          <a:ea typeface="Verdana" panose="020B0604030504040204" pitchFamily="34" charset="0"/>
                          <a:cs typeface="Verdana" panose="020B0604030504040204" pitchFamily="34" charset="0"/>
                        </a:rPr>
                        <a:t>2</a:t>
                      </a:r>
                      <a:r>
                        <a:rPr lang="el-GR" sz="900" spc="-5" dirty="0">
                          <a:effectLst/>
                          <a:latin typeface="Verdana" panose="020B0604030504040204" pitchFamily="34" charset="0"/>
                          <a:ea typeface="Verdana" panose="020B0604030504040204" pitchFamily="34" charset="0"/>
                          <a:cs typeface="Verdana" panose="020B0604030504040204" pitchFamily="34" charset="0"/>
                        </a:rPr>
                        <a:t>0</a:t>
                      </a:r>
                      <a:r>
                        <a:rPr lang="el-GR" sz="900" spc="5" dirty="0">
                          <a:effectLst/>
                          <a:latin typeface="Verdana" panose="020B0604030504040204" pitchFamily="34" charset="0"/>
                          <a:ea typeface="Verdana" panose="020B0604030504040204" pitchFamily="34" charset="0"/>
                          <a:cs typeface="Verdana" panose="020B0604030504040204" pitchFamily="34" charset="0"/>
                        </a:rPr>
                        <a:t>2</a:t>
                      </a:r>
                      <a:r>
                        <a:rPr lang="el-GR" sz="900" dirty="0">
                          <a:effectLst/>
                          <a:latin typeface="Verdana" panose="020B0604030504040204" pitchFamily="34" charset="0"/>
                          <a:ea typeface="Verdana" panose="020B0604030504040204" pitchFamily="34" charset="0"/>
                          <a:cs typeface="Verdana" panose="020B0604030504040204" pitchFamily="34" charset="0"/>
                        </a:rPr>
                        <a:t>, ΗΡ</a:t>
                      </a:r>
                      <a:r>
                        <a:rPr lang="el-GR" sz="900" spc="-5" dirty="0">
                          <a:effectLst/>
                          <a:latin typeface="Verdana" panose="020B0604030504040204" pitchFamily="34" charset="0"/>
                          <a:ea typeface="Verdana" panose="020B0604030504040204" pitchFamily="34" charset="0"/>
                          <a:cs typeface="Verdana" panose="020B0604030504040204" pitchFamily="34" charset="0"/>
                        </a:rPr>
                        <a:t>ΑΚ</a:t>
                      </a:r>
                      <a:r>
                        <a:rPr lang="el-GR" sz="900" spc="-10" dirty="0">
                          <a:effectLst/>
                          <a:latin typeface="Verdana" panose="020B0604030504040204" pitchFamily="34" charset="0"/>
                          <a:ea typeface="Verdana" panose="020B0604030504040204" pitchFamily="34" charset="0"/>
                          <a:cs typeface="Verdana" panose="020B0604030504040204" pitchFamily="34" charset="0"/>
                        </a:rPr>
                        <a:t>Λ</a:t>
                      </a:r>
                      <a:r>
                        <a:rPr lang="el-GR" sz="900" spc="5" dirty="0">
                          <a:effectLst/>
                          <a:latin typeface="Verdana" panose="020B0604030504040204" pitchFamily="34" charset="0"/>
                          <a:ea typeface="Verdana" panose="020B0604030504040204" pitchFamily="34" charset="0"/>
                          <a:cs typeface="Verdana" panose="020B0604030504040204" pitchFamily="34" charset="0"/>
                        </a:rPr>
                        <a:t>Ε</a:t>
                      </a:r>
                      <a:r>
                        <a:rPr lang="el-GR" sz="900" dirty="0">
                          <a:effectLst/>
                          <a:latin typeface="Verdana" panose="020B0604030504040204" pitchFamily="34" charset="0"/>
                          <a:ea typeface="Verdana" panose="020B0604030504040204" pitchFamily="34" charset="0"/>
                          <a:cs typeface="Verdana" panose="020B0604030504040204" pitchFamily="34" charset="0"/>
                        </a:rPr>
                        <a:t>ΙΟ </a:t>
                      </a:r>
                      <a:r>
                        <a:rPr lang="el-GR" sz="900" spc="-5" dirty="0">
                          <a:effectLst/>
                          <a:latin typeface="Verdana" panose="020B0604030504040204" pitchFamily="34" charset="0"/>
                          <a:ea typeface="Verdana" panose="020B0604030504040204" pitchFamily="34" charset="0"/>
                          <a:cs typeface="Verdana" panose="020B0604030504040204" pitchFamily="34" charset="0"/>
                        </a:rPr>
                        <a:t>Κ</a:t>
                      </a:r>
                      <a:r>
                        <a:rPr lang="el-GR" sz="900" dirty="0">
                          <a:effectLst/>
                          <a:latin typeface="Verdana" panose="020B0604030504040204" pitchFamily="34" charset="0"/>
                          <a:ea typeface="Verdana" panose="020B0604030504040204" pitchFamily="34" charset="0"/>
                          <a:cs typeface="Verdana" panose="020B0604030504040204" pitchFamily="34" charset="0"/>
                        </a:rPr>
                        <a:t>ΡΗ</a:t>
                      </a:r>
                      <a:r>
                        <a:rPr lang="el-GR" sz="900" spc="-5" dirty="0">
                          <a:effectLst/>
                          <a:latin typeface="Verdana" panose="020B0604030504040204" pitchFamily="34" charset="0"/>
                          <a:ea typeface="Verdana" panose="020B0604030504040204" pitchFamily="34" charset="0"/>
                          <a:cs typeface="Verdana" panose="020B0604030504040204" pitchFamily="34" charset="0"/>
                        </a:rPr>
                        <a:t>Τ</a:t>
                      </a:r>
                      <a:r>
                        <a:rPr lang="el-GR" sz="900" dirty="0">
                          <a:effectLst/>
                          <a:latin typeface="Verdana" panose="020B0604030504040204" pitchFamily="34" charset="0"/>
                          <a:ea typeface="Verdana" panose="020B0604030504040204" pitchFamily="34" charset="0"/>
                          <a:cs typeface="Verdana" panose="020B0604030504040204" pitchFamily="34" charset="0"/>
                        </a:rPr>
                        <a:t>ΗΣ</a:t>
                      </a:r>
                      <a:endParaRPr lang="en-US" sz="9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7000"/>
                        </a:lnSpc>
                        <a:spcBef>
                          <a:spcPts val="0"/>
                        </a:spcBef>
                        <a:spcAft>
                          <a:spcPts val="0"/>
                        </a:spcAft>
                      </a:pPr>
                      <a:r>
                        <a:rPr lang="el-GR" sz="900" spc="5" dirty="0">
                          <a:effectLst/>
                          <a:latin typeface="Verdana" panose="020B0604030504040204" pitchFamily="34" charset="0"/>
                          <a:ea typeface="Verdana" panose="020B0604030504040204" pitchFamily="34" charset="0"/>
                          <a:cs typeface="Verdana" panose="020B0604030504040204" pitchFamily="34" charset="0"/>
                        </a:rPr>
                        <a:t>2</a:t>
                      </a:r>
                      <a:r>
                        <a:rPr lang="el-GR" sz="900" spc="-5" dirty="0">
                          <a:effectLst/>
                          <a:latin typeface="Verdana" panose="020B0604030504040204" pitchFamily="34" charset="0"/>
                          <a:ea typeface="Verdana" panose="020B0604030504040204" pitchFamily="34" charset="0"/>
                          <a:cs typeface="Verdana" panose="020B0604030504040204" pitchFamily="34" charset="0"/>
                        </a:rPr>
                        <a:t>8</a:t>
                      </a:r>
                      <a:r>
                        <a:rPr lang="el-GR" sz="900" spc="5" dirty="0">
                          <a:effectLst/>
                          <a:latin typeface="Verdana" panose="020B0604030504040204" pitchFamily="34" charset="0"/>
                          <a:ea typeface="Verdana" panose="020B0604030504040204" pitchFamily="34" charset="0"/>
                          <a:cs typeface="Verdana" panose="020B0604030504040204" pitchFamily="34" charset="0"/>
                        </a:rPr>
                        <a:t>1</a:t>
                      </a:r>
                      <a:r>
                        <a:rPr lang="el-GR" sz="900" spc="-5" dirty="0">
                          <a:effectLst/>
                          <a:latin typeface="Verdana" panose="020B0604030504040204" pitchFamily="34" charset="0"/>
                          <a:ea typeface="Verdana" panose="020B0604030504040204" pitchFamily="34" charset="0"/>
                          <a:cs typeface="Verdana" panose="020B0604030504040204" pitchFamily="34" charset="0"/>
                        </a:rPr>
                        <a:t>03</a:t>
                      </a:r>
                      <a:r>
                        <a:rPr lang="el-GR" sz="900" spc="5" dirty="0">
                          <a:effectLst/>
                          <a:latin typeface="Verdana" panose="020B0604030504040204" pitchFamily="34" charset="0"/>
                          <a:ea typeface="Verdana" panose="020B0604030504040204" pitchFamily="34" charset="0"/>
                          <a:cs typeface="Verdana" panose="020B0604030504040204" pitchFamily="34" charset="0"/>
                        </a:rPr>
                        <a:t>0</a:t>
                      </a:r>
                      <a:r>
                        <a:rPr lang="el-GR" sz="900" spc="-5" dirty="0">
                          <a:effectLst/>
                          <a:latin typeface="Verdana" panose="020B0604030504040204" pitchFamily="34" charset="0"/>
                          <a:ea typeface="Verdana" panose="020B0604030504040204" pitchFamily="34" charset="0"/>
                          <a:cs typeface="Verdana" panose="020B0604030504040204" pitchFamily="34" charset="0"/>
                        </a:rPr>
                        <a:t>2</a:t>
                      </a:r>
                      <a:r>
                        <a:rPr lang="el-GR" sz="900" spc="5" dirty="0">
                          <a:effectLst/>
                          <a:latin typeface="Verdana" panose="020B0604030504040204" pitchFamily="34" charset="0"/>
                          <a:ea typeface="Verdana" panose="020B0604030504040204" pitchFamily="34" charset="0"/>
                          <a:cs typeface="Verdana" panose="020B0604030504040204" pitchFamily="34" charset="0"/>
                        </a:rPr>
                        <a:t>4</a:t>
                      </a:r>
                      <a:r>
                        <a:rPr lang="el-GR" sz="900" spc="-5" dirty="0">
                          <a:effectLst/>
                          <a:latin typeface="Verdana" panose="020B0604030504040204" pitchFamily="34" charset="0"/>
                          <a:ea typeface="Verdana" panose="020B0604030504040204" pitchFamily="34" charset="0"/>
                          <a:cs typeface="Verdana" panose="020B0604030504040204" pitchFamily="34" charset="0"/>
                        </a:rPr>
                        <a:t>0</a:t>
                      </a:r>
                      <a:r>
                        <a:rPr lang="el-GR" sz="900" spc="15" dirty="0">
                          <a:effectLst/>
                          <a:latin typeface="Verdana" panose="020B0604030504040204" pitchFamily="34" charset="0"/>
                          <a:ea typeface="Verdana" panose="020B0604030504040204" pitchFamily="34" charset="0"/>
                          <a:cs typeface="Verdana" panose="020B0604030504040204" pitchFamily="34" charset="0"/>
                        </a:rPr>
                        <a:t>0</a:t>
                      </a:r>
                      <a:r>
                        <a:rPr lang="el-GR" sz="900" dirty="0">
                          <a:effectLst/>
                          <a:latin typeface="Verdana" panose="020B0604030504040204" pitchFamily="34" charset="0"/>
                          <a:ea typeface="Verdana" panose="020B0604030504040204" pitchFamily="34" charset="0"/>
                          <a:cs typeface="Verdana" panose="020B0604030504040204" pitchFamily="34" charset="0"/>
                        </a:rPr>
                        <a:t>,</a:t>
                      </a:r>
                      <a:endParaRPr lang="en-US" sz="900" dirty="0">
                        <a:effectLst/>
                        <a:latin typeface="Verdana" panose="020B0604030504040204" pitchFamily="34" charset="0"/>
                        <a:ea typeface="Verdana" panose="020B0604030504040204" pitchFamily="34" charset="0"/>
                        <a:cs typeface="Verdana" panose="020B0604030504040204" pitchFamily="34" charset="0"/>
                      </a:endParaRPr>
                    </a:p>
                    <a:p>
                      <a:pPr marL="0" marR="0" algn="l">
                        <a:lnSpc>
                          <a:spcPct val="107000"/>
                        </a:lnSpc>
                        <a:spcBef>
                          <a:spcPts val="0"/>
                        </a:spcBef>
                        <a:spcAft>
                          <a:spcPts val="0"/>
                        </a:spcAft>
                      </a:pPr>
                      <a:r>
                        <a:rPr lang="el-GR" sz="900" spc="5" dirty="0">
                          <a:effectLst/>
                          <a:latin typeface="Verdana" panose="020B0604030504040204" pitchFamily="34" charset="0"/>
                          <a:ea typeface="Verdana" panose="020B0604030504040204" pitchFamily="34" charset="0"/>
                          <a:cs typeface="Verdana" panose="020B0604030504040204" pitchFamily="34" charset="0"/>
                        </a:rPr>
                        <a:t>2</a:t>
                      </a:r>
                      <a:r>
                        <a:rPr lang="el-GR" sz="900" spc="-5" dirty="0">
                          <a:effectLst/>
                          <a:latin typeface="Verdana" panose="020B0604030504040204" pitchFamily="34" charset="0"/>
                          <a:ea typeface="Verdana" panose="020B0604030504040204" pitchFamily="34" charset="0"/>
                          <a:cs typeface="Verdana" panose="020B0604030504040204" pitchFamily="34" charset="0"/>
                        </a:rPr>
                        <a:t>8</a:t>
                      </a:r>
                      <a:r>
                        <a:rPr lang="el-GR" sz="900" spc="5" dirty="0">
                          <a:effectLst/>
                          <a:latin typeface="Verdana" panose="020B0604030504040204" pitchFamily="34" charset="0"/>
                          <a:ea typeface="Verdana" panose="020B0604030504040204" pitchFamily="34" charset="0"/>
                          <a:cs typeface="Verdana" panose="020B0604030504040204" pitchFamily="34" charset="0"/>
                        </a:rPr>
                        <a:t>1</a:t>
                      </a:r>
                      <a:r>
                        <a:rPr lang="el-GR" sz="900" spc="-5" dirty="0">
                          <a:effectLst/>
                          <a:latin typeface="Verdana" panose="020B0604030504040204" pitchFamily="34" charset="0"/>
                          <a:ea typeface="Verdana" panose="020B0604030504040204" pitchFamily="34" charset="0"/>
                          <a:cs typeface="Verdana" panose="020B0604030504040204" pitchFamily="34" charset="0"/>
                        </a:rPr>
                        <a:t>03</a:t>
                      </a:r>
                      <a:r>
                        <a:rPr lang="el-GR" sz="900" spc="5" dirty="0">
                          <a:effectLst/>
                          <a:latin typeface="Verdana" panose="020B0604030504040204" pitchFamily="34" charset="0"/>
                          <a:ea typeface="Verdana" panose="020B0604030504040204" pitchFamily="34" charset="0"/>
                          <a:cs typeface="Verdana" panose="020B0604030504040204" pitchFamily="34" charset="0"/>
                        </a:rPr>
                        <a:t>4</a:t>
                      </a:r>
                      <a:r>
                        <a:rPr lang="el-GR" sz="900" spc="-5" dirty="0">
                          <a:effectLst/>
                          <a:latin typeface="Verdana" panose="020B0604030504040204" pitchFamily="34" charset="0"/>
                          <a:ea typeface="Verdana" panose="020B0604030504040204" pitchFamily="34" charset="0"/>
                          <a:cs typeface="Verdana" panose="020B0604030504040204" pitchFamily="34" charset="0"/>
                        </a:rPr>
                        <a:t>4</a:t>
                      </a:r>
                      <a:r>
                        <a:rPr lang="el-GR" sz="900" spc="5" dirty="0">
                          <a:effectLst/>
                          <a:latin typeface="Verdana" panose="020B0604030504040204" pitchFamily="34" charset="0"/>
                          <a:ea typeface="Verdana" panose="020B0604030504040204" pitchFamily="34" charset="0"/>
                          <a:cs typeface="Verdana" panose="020B0604030504040204" pitchFamily="34" charset="0"/>
                        </a:rPr>
                        <a:t>1</a:t>
                      </a:r>
                      <a:r>
                        <a:rPr lang="el-GR" sz="900" spc="-5" dirty="0">
                          <a:effectLst/>
                          <a:latin typeface="Verdana" panose="020B0604030504040204" pitchFamily="34" charset="0"/>
                          <a:ea typeface="Verdana" panose="020B0604030504040204" pitchFamily="34" charset="0"/>
                          <a:cs typeface="Verdana" panose="020B0604030504040204" pitchFamily="34" charset="0"/>
                        </a:rPr>
                        <a:t>0</a:t>
                      </a:r>
                      <a:r>
                        <a:rPr lang="el-GR" sz="900" dirty="0">
                          <a:effectLst/>
                          <a:latin typeface="Verdana" panose="020B0604030504040204" pitchFamily="34" charset="0"/>
                          <a:ea typeface="Verdana" panose="020B0604030504040204" pitchFamily="34" charset="0"/>
                          <a:cs typeface="Verdana" panose="020B0604030504040204" pitchFamily="34" charset="0"/>
                        </a:rPr>
                        <a:t>7</a:t>
                      </a:r>
                      <a:endParaRPr lang="en-US" sz="9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ts val="1300"/>
                        </a:lnSpc>
                        <a:spcBef>
                          <a:spcPts val="90"/>
                        </a:spcBef>
                        <a:spcAft>
                          <a:spcPts val="0"/>
                        </a:spcAft>
                      </a:pPr>
                      <a:r>
                        <a:rPr lang="el-GR" sz="900" dirty="0">
                          <a:effectLst/>
                          <a:latin typeface="Verdana" panose="020B0604030504040204" pitchFamily="34" charset="0"/>
                          <a:ea typeface="Verdana" panose="020B0604030504040204" pitchFamily="34" charset="0"/>
                          <a:cs typeface="Verdana" panose="020B0604030504040204" pitchFamily="34" charset="0"/>
                        </a:rPr>
                        <a:t> </a:t>
                      </a:r>
                      <a:endParaRPr lang="en-US" sz="900" dirty="0">
                        <a:effectLst/>
                        <a:latin typeface="Verdana" panose="020B0604030504040204" pitchFamily="34" charset="0"/>
                        <a:ea typeface="Verdana" panose="020B0604030504040204" pitchFamily="34" charset="0"/>
                        <a:cs typeface="Verdana" panose="020B0604030504040204" pitchFamily="34" charset="0"/>
                      </a:endParaRPr>
                    </a:p>
                    <a:p>
                      <a:pPr marL="220345" marR="186690" indent="-1270" algn="ctr">
                        <a:lnSpc>
                          <a:spcPct val="114000"/>
                        </a:lnSpc>
                        <a:spcBef>
                          <a:spcPts val="0"/>
                        </a:spcBef>
                        <a:spcAft>
                          <a:spcPts val="0"/>
                        </a:spcAft>
                      </a:pPr>
                      <a:r>
                        <a:rPr lang="el-GR" sz="900" u="none" strike="noStrike" spc="-5" dirty="0">
                          <a:effectLst/>
                          <a:latin typeface="Verdana" panose="020B0604030504040204" pitchFamily="34" charset="0"/>
                          <a:ea typeface="Verdana" panose="020B0604030504040204" pitchFamily="34" charset="0"/>
                          <a:cs typeface="Verdana" panose="020B0604030504040204" pitchFamily="34" charset="0"/>
                          <a:hlinkClick r:id="rId5"/>
                        </a:rPr>
                        <a:t>info</a:t>
                      </a:r>
                      <a:r>
                        <a:rPr lang="el-GR" sz="900" u="none" strike="noStrike" dirty="0">
                          <a:effectLst/>
                          <a:latin typeface="Verdana" panose="020B0604030504040204" pitchFamily="34" charset="0"/>
                          <a:ea typeface="Verdana" panose="020B0604030504040204" pitchFamily="34" charset="0"/>
                          <a:cs typeface="Verdana" panose="020B0604030504040204" pitchFamily="34" charset="0"/>
                          <a:hlinkClick r:id="rId5"/>
                        </a:rPr>
                        <a:t>@a</a:t>
                      </a:r>
                      <a:r>
                        <a:rPr lang="el-GR" sz="900" u="none" strike="noStrike" spc="-5" dirty="0">
                          <a:effectLst/>
                          <a:latin typeface="Verdana" panose="020B0604030504040204" pitchFamily="34" charset="0"/>
                          <a:ea typeface="Verdana" panose="020B0604030504040204" pitchFamily="34" charset="0"/>
                          <a:cs typeface="Verdana" panose="020B0604030504040204" pitchFamily="34" charset="0"/>
                          <a:hlinkClick r:id="rId5"/>
                        </a:rPr>
                        <a:t>nk.</a:t>
                      </a:r>
                      <a:r>
                        <a:rPr lang="el-GR" sz="900" u="none" strike="noStrike" dirty="0">
                          <a:effectLst/>
                          <a:latin typeface="Verdana" panose="020B0604030504040204" pitchFamily="34" charset="0"/>
                          <a:ea typeface="Verdana" panose="020B0604030504040204" pitchFamily="34" charset="0"/>
                          <a:cs typeface="Verdana" panose="020B0604030504040204" pitchFamily="34" charset="0"/>
                          <a:hlinkClick r:id="rId5"/>
                        </a:rPr>
                        <a:t>gr</a:t>
                      </a:r>
                      <a:endParaRPr lang="en-US" sz="900" dirty="0">
                        <a:effectLst/>
                        <a:latin typeface="Verdana" panose="020B0604030504040204" pitchFamily="34" charset="0"/>
                        <a:ea typeface="Verdana" panose="020B0604030504040204" pitchFamily="34" charset="0"/>
                        <a:cs typeface="Verdana" panose="020B0604030504040204" pitchFamily="34" charset="0"/>
                      </a:endParaRPr>
                    </a:p>
                    <a:p>
                      <a:pPr marL="220345" marR="186690" indent="-1270" algn="ctr">
                        <a:lnSpc>
                          <a:spcPct val="114000"/>
                        </a:lnSpc>
                        <a:spcBef>
                          <a:spcPts val="0"/>
                        </a:spcBef>
                        <a:spcAft>
                          <a:spcPts val="0"/>
                        </a:spcAft>
                      </a:pPr>
                      <a:r>
                        <a:rPr lang="el-GR" sz="900" u="sng" dirty="0">
                          <a:effectLst/>
                          <a:latin typeface="Verdana" panose="020B0604030504040204" pitchFamily="34" charset="0"/>
                          <a:ea typeface="Verdana" panose="020B0604030504040204" pitchFamily="34" charset="0"/>
                          <a:cs typeface="Verdana" panose="020B0604030504040204" pitchFamily="34" charset="0"/>
                          <a:hlinkClick r:id="rId6"/>
                        </a:rPr>
                        <a:t>w</a:t>
                      </a:r>
                      <a:r>
                        <a:rPr lang="el-GR" sz="900" u="sng" spc="-10" dirty="0">
                          <a:effectLst/>
                          <a:latin typeface="Verdana" panose="020B0604030504040204" pitchFamily="34" charset="0"/>
                          <a:ea typeface="Verdana" panose="020B0604030504040204" pitchFamily="34" charset="0"/>
                          <a:cs typeface="Verdana" panose="020B0604030504040204" pitchFamily="34" charset="0"/>
                          <a:hlinkClick r:id="rId6"/>
                        </a:rPr>
                        <a:t>w</a:t>
                      </a:r>
                      <a:r>
                        <a:rPr lang="el-GR" sz="900" u="sng" dirty="0">
                          <a:effectLst/>
                          <a:latin typeface="Verdana" panose="020B0604030504040204" pitchFamily="34" charset="0"/>
                          <a:ea typeface="Verdana" panose="020B0604030504040204" pitchFamily="34" charset="0"/>
                          <a:cs typeface="Verdana" panose="020B0604030504040204" pitchFamily="34" charset="0"/>
                          <a:hlinkClick r:id="rId6"/>
                        </a:rPr>
                        <a:t>w</a:t>
                      </a:r>
                      <a:r>
                        <a:rPr lang="el-GR" sz="900" u="sng" spc="-5" dirty="0">
                          <a:effectLst/>
                          <a:latin typeface="Verdana" panose="020B0604030504040204" pitchFamily="34" charset="0"/>
                          <a:ea typeface="Verdana" panose="020B0604030504040204" pitchFamily="34" charset="0"/>
                          <a:cs typeface="Verdana" panose="020B0604030504040204" pitchFamily="34" charset="0"/>
                          <a:hlinkClick r:id="rId6"/>
                        </a:rPr>
                        <a:t>.</a:t>
                      </a:r>
                      <a:r>
                        <a:rPr lang="el-GR" sz="900" u="sng" dirty="0">
                          <a:effectLst/>
                          <a:latin typeface="Verdana" panose="020B0604030504040204" pitchFamily="34" charset="0"/>
                          <a:ea typeface="Verdana" panose="020B0604030504040204" pitchFamily="34" charset="0"/>
                          <a:cs typeface="Verdana" panose="020B0604030504040204" pitchFamily="34" charset="0"/>
                          <a:hlinkClick r:id="rId6"/>
                        </a:rPr>
                        <a:t>a</a:t>
                      </a:r>
                      <a:r>
                        <a:rPr lang="el-GR" sz="900" u="sng" spc="-5" dirty="0">
                          <a:effectLst/>
                          <a:latin typeface="Verdana" panose="020B0604030504040204" pitchFamily="34" charset="0"/>
                          <a:ea typeface="Verdana" panose="020B0604030504040204" pitchFamily="34" charset="0"/>
                          <a:cs typeface="Verdana" panose="020B0604030504040204" pitchFamily="34" charset="0"/>
                          <a:hlinkClick r:id="rId6"/>
                        </a:rPr>
                        <a:t>nk.</a:t>
                      </a:r>
                      <a:r>
                        <a:rPr lang="el-GR" sz="900" u="sng" dirty="0">
                          <a:effectLst/>
                          <a:latin typeface="Verdana" panose="020B0604030504040204" pitchFamily="34" charset="0"/>
                          <a:ea typeface="Verdana" panose="020B0604030504040204" pitchFamily="34" charset="0"/>
                          <a:cs typeface="Verdana" panose="020B0604030504040204" pitchFamily="34" charset="0"/>
                          <a:hlinkClick r:id="rId6"/>
                        </a:rPr>
                        <a:t>gr</a:t>
                      </a:r>
                      <a:endParaRPr lang="en-US" sz="9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8619023"/>
                  </a:ext>
                </a:extLst>
              </a:tr>
            </a:tbl>
          </a:graphicData>
        </a:graphic>
      </p:graphicFrame>
      <p:pic>
        <p:nvPicPr>
          <p:cNvPr id="7" name="Εικόνα 6">
            <a:extLst>
              <a:ext uri="{FF2B5EF4-FFF2-40B4-BE49-F238E27FC236}">
                <a16:creationId xmlns:a16="http://schemas.microsoft.com/office/drawing/2014/main" id="{A6B53DD0-8271-4373-8987-431A4E91E2B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724128" y="255793"/>
            <a:ext cx="2391508" cy="494376"/>
          </a:xfrm>
          <a:prstGeom prst="rect">
            <a:avLst/>
          </a:prstGeom>
        </p:spPr>
      </p:pic>
    </p:spTree>
    <p:extLst>
      <p:ext uri="{BB962C8B-B14F-4D97-AF65-F5344CB8AC3E}">
        <p14:creationId xmlns:p14="http://schemas.microsoft.com/office/powerpoint/2010/main" val="13503637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1520" y="71506"/>
            <a:ext cx="8064896" cy="720080"/>
          </a:xfrm>
        </p:spPr>
        <p:txBody>
          <a:bodyPr>
            <a:normAutofit/>
          </a:bodyPr>
          <a:lstStyle/>
          <a:p>
            <a:pPr algn="l"/>
            <a:r>
              <a:rPr lang="el-GR" sz="1800" b="1" dirty="0">
                <a:solidFill>
                  <a:srgbClr val="5F5F5F"/>
                </a:solidFill>
                <a:latin typeface="Verdana" panose="020B0604030504040204" pitchFamily="34" charset="0"/>
                <a:ea typeface="Verdana" panose="020B0604030504040204" pitchFamily="34" charset="0"/>
                <a:cs typeface="Verdana" panose="020B0604030504040204" pitchFamily="34" charset="0"/>
              </a:rPr>
              <a:t>20. Πληροφορίες για το κοινό </a:t>
            </a:r>
          </a:p>
        </p:txBody>
      </p:sp>
      <p:sp>
        <p:nvSpPr>
          <p:cNvPr id="5" name="Rectangle 4"/>
          <p:cNvSpPr>
            <a:spLocks noChangeArrowheads="1"/>
          </p:cNvSpPr>
          <p:nvPr/>
        </p:nvSpPr>
        <p:spPr bwMode="auto">
          <a:xfrm>
            <a:off x="0" y="742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l-GR" sz="700" b="1" i="0" u="none" strike="noStrike" cap="none" normalizeH="0" baseline="0">
                <a:ln>
                  <a:noFill/>
                </a:ln>
                <a:solidFill>
                  <a:srgbClr val="808080"/>
                </a:solidFill>
                <a:effectLst/>
                <a:latin typeface="Calibri" pitchFamily="34" charset="0"/>
                <a:ea typeface="Times New Roman" pitchFamily="18" charset="0"/>
                <a:cs typeface="Arial" pitchFamily="34" charset="0"/>
              </a:rPr>
              <a:t> </a:t>
            </a:r>
            <a:endParaRPr kumimoji="0" lang="en-GB" altLang="el-GR" sz="1800" b="0" i="0" u="none" strike="noStrike" cap="none" normalizeH="0" baseline="0">
              <a:ln>
                <a:noFill/>
              </a:ln>
              <a:solidFill>
                <a:schemeClr val="tx1"/>
              </a:solidFill>
              <a:effectLst/>
              <a:latin typeface="Arial" pitchFamily="34" charset="0"/>
              <a:cs typeface="Arial" pitchFamily="34" charset="0"/>
            </a:endParaRPr>
          </a:p>
        </p:txBody>
      </p:sp>
      <p:sp>
        <p:nvSpPr>
          <p:cNvPr id="6" name="Rectangle 5"/>
          <p:cNvSpPr>
            <a:spLocks noChangeArrowheads="1"/>
          </p:cNvSpPr>
          <p:nvPr/>
        </p:nvSpPr>
        <p:spPr bwMode="auto">
          <a:xfrm>
            <a:off x="0" y="1028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l-GR" sz="700" b="1" i="0" u="none" strike="noStrike" cap="none" normalizeH="0" baseline="0">
                <a:ln>
                  <a:noFill/>
                </a:ln>
                <a:solidFill>
                  <a:srgbClr val="808080"/>
                </a:solidFill>
                <a:effectLst/>
                <a:latin typeface="Calibri" pitchFamily="34" charset="0"/>
                <a:ea typeface="Times New Roman" pitchFamily="18" charset="0"/>
                <a:cs typeface="Arial" pitchFamily="34" charset="0"/>
              </a:rPr>
              <a:t> </a:t>
            </a:r>
            <a:endParaRPr kumimoji="0" lang="en-GB" altLang="el-GR" sz="1800" b="0" i="0" u="none" strike="noStrike" cap="none" normalizeH="0" baseline="0">
              <a:ln>
                <a:noFill/>
              </a:ln>
              <a:solidFill>
                <a:schemeClr val="tx1"/>
              </a:solidFill>
              <a:effectLst/>
              <a:latin typeface="Arial" pitchFamily="34" charset="0"/>
              <a:cs typeface="Arial" pitchFamily="34" charset="0"/>
            </a:endParaRPr>
          </a:p>
        </p:txBody>
      </p:sp>
      <p:pic>
        <p:nvPicPr>
          <p:cNvPr id="7" name="Picture 13">
            <a:extLst>
              <a:ext uri="{FF2B5EF4-FFF2-40B4-BE49-F238E27FC236}">
                <a16:creationId xmlns:a16="http://schemas.microsoft.com/office/drawing/2014/main" id="{B6149A47-26C6-4576-B406-CB968A00A08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49488" y="898450"/>
            <a:ext cx="4320480" cy="759378"/>
          </a:xfrm>
          <a:prstGeom prst="rect">
            <a:avLst/>
          </a:prstGeom>
        </p:spPr>
      </p:pic>
      <p:sp>
        <p:nvSpPr>
          <p:cNvPr id="8" name="8 - TextBox">
            <a:extLst>
              <a:ext uri="{FF2B5EF4-FFF2-40B4-BE49-F238E27FC236}">
                <a16:creationId xmlns:a16="http://schemas.microsoft.com/office/drawing/2014/main" id="{DA206490-1FF5-477B-AAE2-AA5DAB636340}"/>
              </a:ext>
            </a:extLst>
          </p:cNvPr>
          <p:cNvSpPr txBox="1"/>
          <p:nvPr/>
        </p:nvSpPr>
        <p:spPr>
          <a:xfrm>
            <a:off x="1595099" y="5077844"/>
            <a:ext cx="6677450" cy="338554"/>
          </a:xfrm>
          <a:prstGeom prst="rect">
            <a:avLst/>
          </a:prstGeom>
          <a:noFill/>
        </p:spPr>
        <p:txBody>
          <a:bodyPr wrap="square" rtlCol="0">
            <a:spAutoFit/>
          </a:bodyPr>
          <a:lstStyle/>
          <a:p>
            <a:r>
              <a:rPr lang="el-GR" sz="1400" dirty="0">
                <a:solidFill>
                  <a:schemeClr val="tx1">
                    <a:lumMod val="65000"/>
                    <a:lumOff val="35000"/>
                  </a:schemeClr>
                </a:solidFill>
                <a:latin typeface="PF Traffic" panose="02000506050000020004" pitchFamily="50" charset="0"/>
                <a:ea typeface="Verdana" panose="020B0604030504040204" pitchFamily="34" charset="0"/>
              </a:rPr>
              <a:t>Σημεία Πληροφόρησης ΕΦΕΠΑΕ &amp;</a:t>
            </a:r>
            <a:r>
              <a:rPr lang="en-US" sz="1400" dirty="0">
                <a:solidFill>
                  <a:schemeClr val="tx1">
                    <a:lumMod val="65000"/>
                    <a:lumOff val="35000"/>
                  </a:schemeClr>
                </a:solidFill>
                <a:latin typeface="PF Traffic" panose="02000506050000020004" pitchFamily="50" charset="0"/>
                <a:ea typeface="Verdana" panose="020B0604030504040204" pitchFamily="34" charset="0"/>
              </a:rPr>
              <a:t> </a:t>
            </a:r>
            <a:r>
              <a:rPr lang="el-GR" sz="1400" dirty="0">
                <a:solidFill>
                  <a:schemeClr val="tx1">
                    <a:lumMod val="65000"/>
                    <a:lumOff val="35000"/>
                  </a:schemeClr>
                </a:solidFill>
                <a:latin typeface="PF Traffic" panose="02000506050000020004" pitchFamily="50" charset="0"/>
                <a:ea typeface="Verdana" panose="020B0604030504040204" pitchFamily="34" charset="0"/>
              </a:rPr>
              <a:t>Περιφερειακών Μονάδων</a:t>
            </a:r>
            <a:r>
              <a:rPr lang="el-GR" sz="1400" b="1" dirty="0">
                <a:solidFill>
                  <a:schemeClr val="tx1">
                    <a:lumMod val="50000"/>
                    <a:lumOff val="50000"/>
                  </a:schemeClr>
                </a:solidFill>
                <a:latin typeface="PF Traffic" panose="02000506050000020004" pitchFamily="50" charset="0"/>
                <a:ea typeface="Verdana" panose="020B0604030504040204" pitchFamily="34" charset="0"/>
              </a:rPr>
              <a:t>: </a:t>
            </a:r>
            <a:r>
              <a:rPr lang="el-GR" sz="1600" b="1" dirty="0" err="1">
                <a:solidFill>
                  <a:schemeClr val="accent1">
                    <a:lumMod val="75000"/>
                  </a:schemeClr>
                </a:solidFill>
                <a:latin typeface="PF Traffic" pitchFamily="50" charset="0"/>
              </a:rPr>
              <a:t>www.efepae.gr</a:t>
            </a:r>
            <a:endParaRPr lang="el-GR" sz="1600" b="1" dirty="0">
              <a:solidFill>
                <a:schemeClr val="accent1">
                  <a:lumMod val="75000"/>
                </a:schemeClr>
              </a:solidFill>
              <a:latin typeface="PF Traffic" pitchFamily="50" charset="0"/>
            </a:endParaRPr>
          </a:p>
        </p:txBody>
      </p:sp>
      <p:sp>
        <p:nvSpPr>
          <p:cNvPr id="9" name="10 - Διάσημα">
            <a:extLst>
              <a:ext uri="{FF2B5EF4-FFF2-40B4-BE49-F238E27FC236}">
                <a16:creationId xmlns:a16="http://schemas.microsoft.com/office/drawing/2014/main" id="{F8072890-7C7D-494E-922B-FAC93AA8F288}"/>
              </a:ext>
            </a:extLst>
          </p:cNvPr>
          <p:cNvSpPr/>
          <p:nvPr/>
        </p:nvSpPr>
        <p:spPr>
          <a:xfrm>
            <a:off x="1549448" y="5178211"/>
            <a:ext cx="91302" cy="107042"/>
          </a:xfrm>
          <a:prstGeom prst="chevron">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948">
              <a:solidFill>
                <a:schemeClr val="tx1"/>
              </a:solidFill>
            </a:endParaRPr>
          </a:p>
        </p:txBody>
      </p:sp>
      <p:sp>
        <p:nvSpPr>
          <p:cNvPr id="10" name="2 - Θέση περιεχομένου">
            <a:extLst>
              <a:ext uri="{FF2B5EF4-FFF2-40B4-BE49-F238E27FC236}">
                <a16:creationId xmlns:a16="http://schemas.microsoft.com/office/drawing/2014/main" id="{61366AEB-035C-4E35-8EF2-5D98DE8D4267}"/>
              </a:ext>
            </a:extLst>
          </p:cNvPr>
          <p:cNvSpPr txBox="1">
            <a:spLocks/>
          </p:cNvSpPr>
          <p:nvPr/>
        </p:nvSpPr>
        <p:spPr>
          <a:xfrm>
            <a:off x="5384252" y="2341540"/>
            <a:ext cx="2265631" cy="345732"/>
          </a:xfrm>
          <a:prstGeom prst="rect">
            <a:avLst/>
          </a:prstGeom>
        </p:spPr>
        <p:txBody>
          <a:bodyPr vert="horz" lIns="61722" tIns="30861" rIns="61722" bIns="3086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defTabSz="713203">
              <a:buNone/>
            </a:pPr>
            <a:r>
              <a:rPr lang="en-US" sz="1800" b="1" dirty="0">
                <a:solidFill>
                  <a:schemeClr val="accent1">
                    <a:lumMod val="75000"/>
                  </a:schemeClr>
                </a:solidFill>
                <a:latin typeface="PF Traffic" pitchFamily="50" charset="0"/>
              </a:rPr>
              <a:t>infoepan@mou.gr</a:t>
            </a:r>
            <a:endParaRPr lang="el-GR" sz="1800" b="1" dirty="0">
              <a:solidFill>
                <a:schemeClr val="accent1">
                  <a:lumMod val="75000"/>
                </a:schemeClr>
              </a:solidFill>
              <a:latin typeface="PF Traffic" pitchFamily="50" charset="0"/>
            </a:endParaRPr>
          </a:p>
          <a:p>
            <a:pPr marL="0" indent="0" defTabSz="713203">
              <a:buNone/>
            </a:pPr>
            <a:endParaRPr lang="en-US" sz="1600" b="1" dirty="0">
              <a:solidFill>
                <a:schemeClr val="accent1">
                  <a:lumMod val="75000"/>
                </a:schemeClr>
              </a:solidFill>
              <a:latin typeface="PF Traffic" pitchFamily="50" charset="0"/>
            </a:endParaRPr>
          </a:p>
        </p:txBody>
      </p:sp>
      <p:pic>
        <p:nvPicPr>
          <p:cNvPr id="11" name="Picture 3" descr="C:\Users\Sotiris\Documents\Εργασία\ΕΥΔ\Πτυχιούχοι Β κύκλος\Png\info3.png">
            <a:extLst>
              <a:ext uri="{FF2B5EF4-FFF2-40B4-BE49-F238E27FC236}">
                <a16:creationId xmlns:a16="http://schemas.microsoft.com/office/drawing/2014/main" id="{FE7215BD-9EB7-4121-B8CB-92F5E5D5C432}"/>
              </a:ext>
            </a:extLst>
          </p:cNvPr>
          <p:cNvPicPr>
            <a:picLocks noChangeAspect="1" noChangeArrowheads="1"/>
          </p:cNvPicPr>
          <p:nvPr/>
        </p:nvPicPr>
        <p:blipFill>
          <a:blip r:embed="rId3" cstate="print"/>
          <a:srcRect/>
          <a:stretch>
            <a:fillRect/>
          </a:stretch>
        </p:blipFill>
        <p:spPr bwMode="auto">
          <a:xfrm>
            <a:off x="958380" y="2371607"/>
            <a:ext cx="288032" cy="285599"/>
          </a:xfrm>
          <a:prstGeom prst="rect">
            <a:avLst/>
          </a:prstGeom>
          <a:noFill/>
        </p:spPr>
      </p:pic>
      <p:sp>
        <p:nvSpPr>
          <p:cNvPr id="12" name="TextBox 11">
            <a:extLst>
              <a:ext uri="{FF2B5EF4-FFF2-40B4-BE49-F238E27FC236}">
                <a16:creationId xmlns:a16="http://schemas.microsoft.com/office/drawing/2014/main" id="{38D4EF38-D840-4CEA-A9F8-020E0095B3FF}"/>
              </a:ext>
            </a:extLst>
          </p:cNvPr>
          <p:cNvSpPr txBox="1"/>
          <p:nvPr/>
        </p:nvSpPr>
        <p:spPr>
          <a:xfrm>
            <a:off x="1246413" y="2314247"/>
            <a:ext cx="2916940" cy="1358513"/>
          </a:xfrm>
          <a:prstGeom prst="rect">
            <a:avLst/>
          </a:prstGeom>
          <a:noFill/>
        </p:spPr>
        <p:txBody>
          <a:bodyPr wrap="square" rtlCol="0">
            <a:spAutoFit/>
          </a:bodyPr>
          <a:lstStyle/>
          <a:p>
            <a:pPr>
              <a:buFont typeface="Arial" panose="020B0604020202020204" pitchFamily="34" charset="0"/>
              <a:buNone/>
            </a:pPr>
            <a:r>
              <a:rPr lang="el-GR" sz="2000" b="1" dirty="0">
                <a:solidFill>
                  <a:schemeClr val="accent1">
                    <a:lumMod val="75000"/>
                  </a:schemeClr>
                </a:solidFill>
                <a:latin typeface="PF Traffic" pitchFamily="50" charset="0"/>
              </a:rPr>
              <a:t>801 11 36 300</a:t>
            </a:r>
            <a:endParaRPr lang="en-US" sz="2000" b="1" dirty="0">
              <a:solidFill>
                <a:schemeClr val="accent1">
                  <a:lumMod val="75000"/>
                </a:schemeClr>
              </a:solidFill>
              <a:latin typeface="PF Traffic" pitchFamily="50" charset="0"/>
            </a:endParaRPr>
          </a:p>
          <a:p>
            <a:pPr>
              <a:buFont typeface="Arial" panose="020B0604020202020204" pitchFamily="34" charset="0"/>
              <a:buNone/>
            </a:pPr>
            <a:r>
              <a:rPr lang="el-GR" sz="1400" dirty="0">
                <a:solidFill>
                  <a:schemeClr val="tx1">
                    <a:lumMod val="65000"/>
                    <a:lumOff val="35000"/>
                  </a:schemeClr>
                </a:solidFill>
                <a:latin typeface="PF Traffic" panose="02000506050000020004" pitchFamily="50" charset="0"/>
                <a:ea typeface="Verdana" panose="020B0604030504040204" pitchFamily="34" charset="0"/>
              </a:rPr>
              <a:t>Δευτέρα – Παρασκευή</a:t>
            </a:r>
            <a:r>
              <a:rPr lang="en-US" sz="1400" dirty="0">
                <a:solidFill>
                  <a:schemeClr val="tx1">
                    <a:lumMod val="65000"/>
                    <a:lumOff val="35000"/>
                  </a:schemeClr>
                </a:solidFill>
                <a:latin typeface="PF Traffic" panose="02000506050000020004" pitchFamily="50" charset="0"/>
                <a:ea typeface="Verdana" panose="020B0604030504040204" pitchFamily="34" charset="0"/>
              </a:rPr>
              <a:t> </a:t>
            </a:r>
            <a:r>
              <a:rPr lang="el-GR" sz="1400" dirty="0">
                <a:solidFill>
                  <a:schemeClr val="tx1">
                    <a:lumMod val="65000"/>
                    <a:lumOff val="35000"/>
                  </a:schemeClr>
                </a:solidFill>
                <a:latin typeface="PF Traffic" panose="02000506050000020004" pitchFamily="50" charset="0"/>
                <a:ea typeface="Verdana" panose="020B0604030504040204" pitchFamily="34" charset="0"/>
              </a:rPr>
              <a:t>από τις 09.00 πμ έως τις 4.30 </a:t>
            </a:r>
            <a:r>
              <a:rPr lang="el-GR" sz="1400" dirty="0" err="1">
                <a:solidFill>
                  <a:schemeClr val="tx1">
                    <a:lumMod val="65000"/>
                    <a:lumOff val="35000"/>
                  </a:schemeClr>
                </a:solidFill>
                <a:latin typeface="PF Traffic" panose="02000506050000020004" pitchFamily="50" charset="0"/>
                <a:ea typeface="Verdana" panose="020B0604030504040204" pitchFamily="34" charset="0"/>
              </a:rPr>
              <a:t>μμ</a:t>
            </a:r>
            <a:endParaRPr lang="en-US" sz="1400" dirty="0">
              <a:solidFill>
                <a:schemeClr val="tx1">
                  <a:lumMod val="65000"/>
                  <a:lumOff val="35000"/>
                </a:schemeClr>
              </a:solidFill>
              <a:latin typeface="PF Traffic" panose="02000506050000020004" pitchFamily="50" charset="0"/>
              <a:ea typeface="Verdana" panose="020B0604030504040204" pitchFamily="34" charset="0"/>
            </a:endParaRPr>
          </a:p>
          <a:p>
            <a:pPr lvl="0"/>
            <a:r>
              <a:rPr lang="en-US" sz="1400" dirty="0">
                <a:solidFill>
                  <a:prstClr val="black">
                    <a:lumMod val="65000"/>
                    <a:lumOff val="35000"/>
                  </a:prstClr>
                </a:solidFill>
                <a:latin typeface="PF Traffic" panose="02000506050000020004" pitchFamily="50" charset="0"/>
                <a:ea typeface="Verdana" panose="020B0604030504040204" pitchFamily="34" charset="0"/>
              </a:rPr>
              <a:t>(</a:t>
            </a:r>
            <a:r>
              <a:rPr lang="el-GR" sz="1400" dirty="0">
                <a:solidFill>
                  <a:prstClr val="black">
                    <a:lumMod val="65000"/>
                    <a:lumOff val="35000"/>
                  </a:prstClr>
                </a:solidFill>
                <a:latin typeface="PF Traffic" panose="02000506050000020004" pitchFamily="50" charset="0"/>
                <a:ea typeface="Verdana" panose="020B0604030504040204" pitchFamily="34" charset="0"/>
              </a:rPr>
              <a:t>από σταθερό με αστική χρέωση</a:t>
            </a:r>
            <a:r>
              <a:rPr lang="en-US" sz="1400" dirty="0">
                <a:solidFill>
                  <a:prstClr val="black">
                    <a:lumMod val="65000"/>
                    <a:lumOff val="35000"/>
                  </a:prstClr>
                </a:solidFill>
                <a:latin typeface="PF Traffic" panose="02000506050000020004" pitchFamily="50" charset="0"/>
                <a:ea typeface="Verdana" panose="020B0604030504040204" pitchFamily="34" charset="0"/>
              </a:rPr>
              <a:t>)</a:t>
            </a:r>
          </a:p>
          <a:p>
            <a:pPr>
              <a:buFont typeface="Arial" panose="020B0604020202020204" pitchFamily="34" charset="0"/>
              <a:buNone/>
            </a:pPr>
            <a:endParaRPr lang="el-GR" sz="1080" dirty="0">
              <a:solidFill>
                <a:schemeClr val="tx1">
                  <a:lumMod val="65000"/>
                  <a:lumOff val="35000"/>
                </a:schemeClr>
              </a:solidFill>
              <a:latin typeface="PF Traffic" pitchFamily="50" charset="0"/>
            </a:endParaRPr>
          </a:p>
          <a:p>
            <a:endParaRPr lang="el-GR" sz="948" dirty="0"/>
          </a:p>
        </p:txBody>
      </p:sp>
      <p:pic>
        <p:nvPicPr>
          <p:cNvPr id="13" name="Picture 2">
            <a:extLst>
              <a:ext uri="{FF2B5EF4-FFF2-40B4-BE49-F238E27FC236}">
                <a16:creationId xmlns:a16="http://schemas.microsoft.com/office/drawing/2014/main" id="{3DA6BFCC-0312-4E8F-ACB7-ECEFB43DFCF9}"/>
              </a:ext>
            </a:extLst>
          </p:cNvPr>
          <p:cNvPicPr>
            <a:picLocks noChangeAspect="1" noChangeArrowheads="1"/>
          </p:cNvPicPr>
          <p:nvPr/>
        </p:nvPicPr>
        <p:blipFill>
          <a:blip r:embed="rId4" cstate="print">
            <a:clrChange>
              <a:clrFrom>
                <a:srgbClr val="FEFEFE"/>
              </a:clrFrom>
              <a:clrTo>
                <a:srgbClr val="FEFEFE">
                  <a:alpha val="0"/>
                </a:srgbClr>
              </a:clrTo>
            </a:clrChange>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4919970" y="3573016"/>
            <a:ext cx="3299996" cy="10398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a:extLst>
              <a:ext uri="{FF2B5EF4-FFF2-40B4-BE49-F238E27FC236}">
                <a16:creationId xmlns:a16="http://schemas.microsoft.com/office/drawing/2014/main" id="{25BD9464-5DCF-4DAE-896B-6B7B60481810}"/>
              </a:ext>
            </a:extLst>
          </p:cNvPr>
          <p:cNvSpPr txBox="1"/>
          <p:nvPr/>
        </p:nvSpPr>
        <p:spPr>
          <a:xfrm>
            <a:off x="1246410" y="3560487"/>
            <a:ext cx="3361825" cy="1400383"/>
          </a:xfrm>
          <a:prstGeom prst="rect">
            <a:avLst/>
          </a:prstGeom>
          <a:noFill/>
        </p:spPr>
        <p:txBody>
          <a:bodyPr wrap="square" rtlCol="0">
            <a:spAutoFit/>
          </a:bodyPr>
          <a:lstStyle/>
          <a:p>
            <a:pPr marL="0" indent="0">
              <a:buNone/>
            </a:pPr>
            <a:r>
              <a:rPr lang="el-GR" sz="1600" b="1" dirty="0">
                <a:solidFill>
                  <a:schemeClr val="accent1">
                    <a:lumMod val="75000"/>
                  </a:schemeClr>
                </a:solidFill>
                <a:latin typeface="PF Traffic" pitchFamily="50" charset="0"/>
              </a:rPr>
              <a:t>Δραγατσανίου 8, πλατεία Κλαυθμώνος, Αθήνα</a:t>
            </a:r>
            <a:r>
              <a:rPr lang="el-GR" sz="14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a:t>
            </a:r>
          </a:p>
          <a:p>
            <a:pPr>
              <a:buNone/>
            </a:pPr>
            <a:r>
              <a:rPr lang="el-GR" sz="1400" dirty="0">
                <a:solidFill>
                  <a:schemeClr val="tx1">
                    <a:lumMod val="65000"/>
                    <a:lumOff val="35000"/>
                  </a:schemeClr>
                </a:solidFill>
                <a:latin typeface="PF Traffic" panose="02000506050000020004" pitchFamily="50" charset="0"/>
                <a:ea typeface="Verdana" panose="020B0604030504040204" pitchFamily="34" charset="0"/>
                <a:cs typeface="Verdana" panose="020B0604030504040204" pitchFamily="34" charset="0"/>
              </a:rPr>
              <a:t>Δευτέρα - Παρασκευή, 10.00 </a:t>
            </a:r>
            <a:r>
              <a:rPr lang="el-GR" sz="1400" dirty="0" err="1">
                <a:solidFill>
                  <a:schemeClr val="tx1">
                    <a:lumMod val="65000"/>
                    <a:lumOff val="35000"/>
                  </a:schemeClr>
                </a:solidFill>
                <a:latin typeface="PF Traffic" panose="02000506050000020004" pitchFamily="50" charset="0"/>
                <a:ea typeface="Verdana" panose="020B0604030504040204" pitchFamily="34" charset="0"/>
                <a:cs typeface="Verdana" panose="020B0604030504040204" pitchFamily="34" charset="0"/>
              </a:rPr>
              <a:t>πμ</a:t>
            </a:r>
            <a:r>
              <a:rPr lang="el-GR" sz="1400" dirty="0">
                <a:solidFill>
                  <a:schemeClr val="tx1">
                    <a:lumMod val="65000"/>
                    <a:lumOff val="35000"/>
                  </a:schemeClr>
                </a:solidFill>
                <a:latin typeface="PF Traffic" panose="02000506050000020004" pitchFamily="50" charset="0"/>
                <a:ea typeface="Verdana" panose="020B0604030504040204" pitchFamily="34" charset="0"/>
                <a:cs typeface="Verdana" panose="020B0604030504040204" pitchFamily="34" charset="0"/>
              </a:rPr>
              <a:t> - 02.00 </a:t>
            </a:r>
            <a:r>
              <a:rPr lang="el-GR" sz="1400" dirty="0" err="1">
                <a:solidFill>
                  <a:schemeClr val="tx1">
                    <a:lumMod val="65000"/>
                    <a:lumOff val="35000"/>
                  </a:schemeClr>
                </a:solidFill>
                <a:latin typeface="PF Traffic" panose="02000506050000020004" pitchFamily="50" charset="0"/>
                <a:ea typeface="Verdana" panose="020B0604030504040204" pitchFamily="34" charset="0"/>
                <a:cs typeface="Verdana" panose="020B0604030504040204" pitchFamily="34" charset="0"/>
              </a:rPr>
              <a:t>μμ</a:t>
            </a:r>
            <a:r>
              <a:rPr lang="en-US" sz="1400" dirty="0">
                <a:solidFill>
                  <a:schemeClr val="tx1">
                    <a:lumMod val="65000"/>
                    <a:lumOff val="35000"/>
                  </a:schemeClr>
                </a:solidFill>
                <a:latin typeface="PF Traffic" panose="02000506050000020004" pitchFamily="50" charset="0"/>
                <a:ea typeface="Verdana" panose="020B0604030504040204" pitchFamily="34" charset="0"/>
                <a:cs typeface="Verdana" panose="020B0604030504040204" pitchFamily="34" charset="0"/>
              </a:rPr>
              <a:t> </a:t>
            </a:r>
            <a:r>
              <a:rPr lang="el-GR" sz="1400" dirty="0">
                <a:solidFill>
                  <a:schemeClr val="tx1">
                    <a:lumMod val="65000"/>
                    <a:lumOff val="35000"/>
                  </a:schemeClr>
                </a:solidFill>
                <a:latin typeface="PF Traffic" panose="02000506050000020004" pitchFamily="50" charset="0"/>
                <a:ea typeface="Verdana" panose="020B0604030504040204" pitchFamily="34" charset="0"/>
                <a:cs typeface="Verdana" panose="020B0604030504040204" pitchFamily="34" charset="0"/>
              </a:rPr>
              <a:t>(Λάβετε υπόψη τους περιορισμούς </a:t>
            </a:r>
            <a:r>
              <a:rPr lang="en-US" sz="1400" dirty="0">
                <a:solidFill>
                  <a:schemeClr val="tx1">
                    <a:lumMod val="65000"/>
                    <a:lumOff val="35000"/>
                  </a:schemeClr>
                </a:solidFill>
                <a:latin typeface="PF Traffic" panose="02000506050000020004" pitchFamily="50" charset="0"/>
                <a:ea typeface="Verdana" panose="020B0604030504040204" pitchFamily="34" charset="0"/>
                <a:cs typeface="Verdana" panose="020B0604030504040204" pitchFamily="34" charset="0"/>
              </a:rPr>
              <a:t>COVID-19) </a:t>
            </a:r>
          </a:p>
          <a:p>
            <a:endParaRPr lang="el-GR" sz="1100" dirty="0"/>
          </a:p>
        </p:txBody>
      </p:sp>
      <p:pic>
        <p:nvPicPr>
          <p:cNvPr id="15" name="Εικόνα 34">
            <a:extLst>
              <a:ext uri="{FF2B5EF4-FFF2-40B4-BE49-F238E27FC236}">
                <a16:creationId xmlns:a16="http://schemas.microsoft.com/office/drawing/2014/main" id="{D9A2CC14-253C-49D7-BB61-64DA007A418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80648" y="2371607"/>
            <a:ext cx="403604" cy="349218"/>
          </a:xfrm>
          <a:prstGeom prst="rect">
            <a:avLst/>
          </a:prstGeom>
        </p:spPr>
      </p:pic>
      <p:pic>
        <p:nvPicPr>
          <p:cNvPr id="16" name="Picture 13">
            <a:extLst>
              <a:ext uri="{FF2B5EF4-FFF2-40B4-BE49-F238E27FC236}">
                <a16:creationId xmlns:a16="http://schemas.microsoft.com/office/drawing/2014/main" id="{8B7F7378-24DC-4655-8D41-D44EE78C19DF}"/>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r="84763"/>
          <a:stretch/>
        </p:blipFill>
        <p:spPr>
          <a:xfrm>
            <a:off x="908445" y="3599176"/>
            <a:ext cx="387901" cy="447447"/>
          </a:xfrm>
          <a:prstGeom prst="rect">
            <a:avLst/>
          </a:prstGeom>
        </p:spPr>
      </p:pic>
    </p:spTree>
    <p:extLst>
      <p:ext uri="{BB962C8B-B14F-4D97-AF65-F5344CB8AC3E}">
        <p14:creationId xmlns:p14="http://schemas.microsoft.com/office/powerpoint/2010/main" val="3120997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par>
                          <p:cTn id="8" fill="hold">
                            <p:stCondLst>
                              <p:cond delay="1000"/>
                            </p:stCondLst>
                            <p:childTnLst>
                              <p:par>
                                <p:cTn id="9" presetID="1" presetClass="entr" presetSubtype="0" fill="hold" nodeType="afterEffect">
                                  <p:stCondLst>
                                    <p:cond delay="500"/>
                                  </p:stCondLst>
                                  <p:childTnLst>
                                    <p:set>
                                      <p:cBhvr>
                                        <p:cTn id="10" dur="1" fill="hold">
                                          <p:stCondLst>
                                            <p:cond delay="0"/>
                                          </p:stCondLst>
                                        </p:cTn>
                                        <p:tgtEl>
                                          <p:spTgt spid="11"/>
                                        </p:tgtEl>
                                        <p:attrNameLst>
                                          <p:attrName>style.visibility</p:attrName>
                                        </p:attrNameLst>
                                      </p:cBhvr>
                                      <p:to>
                                        <p:strVal val="visible"/>
                                      </p:to>
                                    </p:set>
                                  </p:childTnLst>
                                </p:cTn>
                              </p:par>
                            </p:childTnLst>
                          </p:cTn>
                        </p:par>
                        <p:par>
                          <p:cTn id="11" fill="hold">
                            <p:stCondLst>
                              <p:cond delay="1500"/>
                            </p:stCondLst>
                            <p:childTnLst>
                              <p:par>
                                <p:cTn id="12" presetID="10" presetClass="entr" presetSubtype="0"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childTnLst>
                                </p:cTn>
                              </p:par>
                            </p:childTnLst>
                          </p:cTn>
                        </p:par>
                        <p:par>
                          <p:cTn id="15" fill="hold">
                            <p:stCondLst>
                              <p:cond delay="2500"/>
                            </p:stCondLst>
                            <p:childTnLst>
                              <p:par>
                                <p:cTn id="16" presetID="10" presetClass="entr" presetSubtype="0"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par>
                          <p:cTn id="19" fill="hold">
                            <p:stCondLst>
                              <p:cond delay="3000"/>
                            </p:stCondLst>
                            <p:childTnLst>
                              <p:par>
                                <p:cTn id="20" presetID="10" presetClass="entr" presetSubtype="0"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par>
                          <p:cTn id="23" fill="hold">
                            <p:stCondLst>
                              <p:cond delay="3500"/>
                            </p:stCondLst>
                            <p:childTnLst>
                              <p:par>
                                <p:cTn id="24" presetID="1" presetClass="entr" presetSubtype="0" fill="hold" nodeType="afterEffect">
                                  <p:stCondLst>
                                    <p:cond delay="0"/>
                                  </p:stCondLst>
                                  <p:childTnLst>
                                    <p:set>
                                      <p:cBhvr>
                                        <p:cTn id="25"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p:bldP spid="1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71600" y="2708920"/>
            <a:ext cx="7200800" cy="3331681"/>
          </a:xfrm>
          <a:prstGeom prst="rect">
            <a:avLst/>
          </a:prstGeom>
        </p:spPr>
        <p:txBody>
          <a:bodyPr wrap="square">
            <a:spAutoFit/>
          </a:bodyPr>
          <a:lstStyle/>
          <a:p>
            <a:pPr algn="ctr" defTabSz="914400" fontAlgn="base">
              <a:spcBef>
                <a:spcPct val="0"/>
              </a:spcBef>
              <a:spcAft>
                <a:spcPct val="0"/>
              </a:spcAft>
            </a:pPr>
            <a:r>
              <a:rPr lang="el-GR" b="1" dirty="0">
                <a:solidFill>
                  <a:srgbClr val="003399"/>
                </a:solidFill>
                <a:latin typeface="Tahoma" panose="020B0604030504040204" pitchFamily="34" charset="0"/>
                <a:ea typeface="Tahoma" panose="020B0604030504040204" pitchFamily="34" charset="0"/>
                <a:cs typeface="Tahoma" panose="020B0604030504040204" pitchFamily="34" charset="0"/>
              </a:rPr>
              <a:t>Ειδική Γραμματεία ΕΤΠΑ &amp; ΤΣ </a:t>
            </a:r>
          </a:p>
          <a:p>
            <a:pPr algn="ctr" defTabSz="914400" fontAlgn="base">
              <a:spcBef>
                <a:spcPct val="0"/>
              </a:spcBef>
              <a:spcAft>
                <a:spcPct val="0"/>
              </a:spcAft>
            </a:pPr>
            <a:endParaRPr lang="el-GR" sz="1200" b="1" dirty="0">
              <a:solidFill>
                <a:srgbClr val="003399"/>
              </a:solidFill>
              <a:latin typeface="Tahoma" panose="020B0604030504040204" pitchFamily="34" charset="0"/>
              <a:ea typeface="Tahoma" panose="020B0604030504040204" pitchFamily="34" charset="0"/>
              <a:cs typeface="Tahoma" panose="020B0604030504040204" pitchFamily="34" charset="0"/>
            </a:endParaRPr>
          </a:p>
          <a:p>
            <a:pPr algn="ctr" defTabSz="914400" fontAlgn="base">
              <a:spcBef>
                <a:spcPct val="0"/>
              </a:spcBef>
              <a:spcAft>
                <a:spcPct val="0"/>
              </a:spcAft>
            </a:pPr>
            <a:r>
              <a:rPr lang="el-GR" sz="1400" b="1" dirty="0">
                <a:solidFill>
                  <a:srgbClr val="003399"/>
                </a:solidFill>
                <a:latin typeface="Tahoma" panose="020B0604030504040204" pitchFamily="34" charset="0"/>
                <a:ea typeface="Tahoma" panose="020B0604030504040204" pitchFamily="34" charset="0"/>
                <a:cs typeface="Tahoma" panose="020B0604030504040204" pitchFamily="34" charset="0"/>
              </a:rPr>
              <a:t>Ειδική Υπηρεσία Διαχείρισης ΕΠΑνΕΚ</a:t>
            </a:r>
          </a:p>
          <a:p>
            <a:pPr algn="ctr" defTabSz="914400" fontAlgn="base">
              <a:spcBef>
                <a:spcPct val="0"/>
              </a:spcBef>
              <a:spcAft>
                <a:spcPct val="0"/>
              </a:spcAft>
            </a:pPr>
            <a:endParaRPr lang="el-GR" sz="1400" dirty="0">
              <a:solidFill>
                <a:srgbClr val="003399"/>
              </a:solidFill>
              <a:latin typeface="Tahoma" panose="020B0604030504040204" pitchFamily="34" charset="0"/>
              <a:ea typeface="Tahoma" panose="020B0604030504040204" pitchFamily="34" charset="0"/>
              <a:cs typeface="Tahoma" panose="020B0604030504040204" pitchFamily="34" charset="0"/>
            </a:endParaRPr>
          </a:p>
          <a:p>
            <a:pPr algn="ctr" defTabSz="914400" fontAlgn="base">
              <a:spcBef>
                <a:spcPct val="0"/>
              </a:spcBef>
              <a:spcAft>
                <a:spcPct val="0"/>
              </a:spcAft>
            </a:pPr>
            <a:r>
              <a:rPr lang="el-GR" sz="1400" dirty="0">
                <a:solidFill>
                  <a:srgbClr val="003399"/>
                </a:solidFill>
                <a:latin typeface="Tahoma" panose="020B0604030504040204" pitchFamily="34" charset="0"/>
                <a:ea typeface="Tahoma" panose="020B0604030504040204" pitchFamily="34" charset="0"/>
                <a:cs typeface="Tahoma" panose="020B0604030504040204" pitchFamily="34" charset="0"/>
              </a:rPr>
              <a:t>Δικαιούχος</a:t>
            </a:r>
          </a:p>
          <a:p>
            <a:pPr algn="ctr" defTabSz="914400" fontAlgn="base">
              <a:spcBef>
                <a:spcPct val="0"/>
              </a:spcBef>
              <a:spcAft>
                <a:spcPct val="0"/>
              </a:spcAft>
            </a:pPr>
            <a:r>
              <a:rPr lang="el-GR" sz="1400" dirty="0">
                <a:solidFill>
                  <a:srgbClr val="003399"/>
                </a:solidFill>
                <a:latin typeface="Tahoma" panose="020B0604030504040204" pitchFamily="34" charset="0"/>
                <a:ea typeface="Tahoma" panose="020B0604030504040204" pitchFamily="34" charset="0"/>
                <a:cs typeface="Tahoma" panose="020B0604030504040204" pitchFamily="34" charset="0"/>
              </a:rPr>
              <a:t>Ενδιάμεσος Φορέας Διαχείρισης Επιχειρησιακών Προγραμμάτων</a:t>
            </a:r>
          </a:p>
          <a:p>
            <a:pPr algn="ctr" defTabSz="914400" fontAlgn="base">
              <a:spcBef>
                <a:spcPct val="0"/>
              </a:spcBef>
              <a:spcAft>
                <a:spcPct val="0"/>
              </a:spcAft>
            </a:pPr>
            <a:r>
              <a:rPr lang="el-GR" sz="1400" dirty="0">
                <a:solidFill>
                  <a:srgbClr val="003399"/>
                </a:solidFill>
                <a:latin typeface="Tahoma" panose="020B0604030504040204" pitchFamily="34" charset="0"/>
                <a:ea typeface="Tahoma" panose="020B0604030504040204" pitchFamily="34" charset="0"/>
                <a:cs typeface="Tahoma" panose="020B0604030504040204" pitchFamily="34" charset="0"/>
              </a:rPr>
              <a:t>Ανταγωνιστικότητας &amp; Επιχειρηματικότητας (ΕΦΕΠΑΕ) </a:t>
            </a:r>
          </a:p>
          <a:p>
            <a:pPr algn="ctr" defTabSz="914400" fontAlgn="base">
              <a:spcBef>
                <a:spcPct val="0"/>
              </a:spcBef>
              <a:spcAft>
                <a:spcPct val="0"/>
              </a:spcAft>
            </a:pPr>
            <a:endParaRPr lang="en-US" sz="1400" b="1" dirty="0">
              <a:solidFill>
                <a:srgbClr val="C00000"/>
              </a:solidFill>
              <a:latin typeface="Tahoma" panose="020B0604030504040204" pitchFamily="34" charset="0"/>
              <a:ea typeface="Tahoma" panose="020B0604030504040204" pitchFamily="34" charset="0"/>
              <a:cs typeface="Tahoma" panose="020B0604030504040204" pitchFamily="34" charset="0"/>
            </a:endParaRPr>
          </a:p>
          <a:p>
            <a:pPr algn="ctr" defTabSz="914400" fontAlgn="base">
              <a:spcBef>
                <a:spcPct val="0"/>
              </a:spcBef>
              <a:spcAft>
                <a:spcPct val="0"/>
              </a:spcAft>
            </a:pPr>
            <a:r>
              <a:rPr lang="el-GR" sz="1600" b="1" dirty="0">
                <a:solidFill>
                  <a:srgbClr val="003399"/>
                </a:solidFill>
                <a:latin typeface="Tahoma" panose="020B0604030504040204" pitchFamily="34" charset="0"/>
                <a:ea typeface="Tahoma" panose="020B0604030504040204" pitchFamily="34" charset="0"/>
                <a:cs typeface="Tahoma" panose="020B0604030504040204" pitchFamily="34" charset="0"/>
              </a:rPr>
              <a:t>                 </a:t>
            </a:r>
          </a:p>
          <a:p>
            <a:pPr algn="ctr" defTabSz="914400" fontAlgn="base">
              <a:spcBef>
                <a:spcPct val="0"/>
              </a:spcBef>
              <a:spcAft>
                <a:spcPct val="0"/>
              </a:spcAft>
            </a:pPr>
            <a:r>
              <a:rPr lang="el-GR" sz="1400" i="1" dirty="0">
                <a:solidFill>
                  <a:srgbClr val="434342"/>
                </a:solidFill>
                <a:latin typeface="Verdana" panose="020B0604030504040204" pitchFamily="34" charset="0"/>
                <a:ea typeface="Verdana" panose="020B0604030504040204" pitchFamily="34" charset="0"/>
                <a:cs typeface="Verdana" panose="020B0604030504040204" pitchFamily="34" charset="0"/>
              </a:rPr>
              <a:t>Ευχαριστούμε για την προσοχή σας!</a:t>
            </a:r>
          </a:p>
          <a:p>
            <a:pPr algn="ctr" defTabSz="914400" fontAlgn="base">
              <a:spcBef>
                <a:spcPct val="0"/>
              </a:spcBef>
              <a:spcAft>
                <a:spcPct val="0"/>
              </a:spcAft>
            </a:pPr>
            <a:r>
              <a:rPr lang="el-GR" sz="1400" b="1" dirty="0">
                <a:solidFill>
                  <a:srgbClr val="003399"/>
                </a:solidFill>
                <a:latin typeface="Tahoma" panose="020B0604030504040204" pitchFamily="34" charset="0"/>
                <a:ea typeface="Tahoma" panose="020B0604030504040204" pitchFamily="34" charset="0"/>
                <a:cs typeface="Tahoma" panose="020B0604030504040204" pitchFamily="34" charset="0"/>
              </a:rPr>
              <a:t>                                                </a:t>
            </a:r>
            <a:endParaRPr lang="en-US" sz="1400" b="1" dirty="0">
              <a:solidFill>
                <a:srgbClr val="003399"/>
              </a:solidFill>
              <a:latin typeface="Tahoma" panose="020B0604030504040204" pitchFamily="34" charset="0"/>
              <a:ea typeface="Tahoma" panose="020B0604030504040204" pitchFamily="34" charset="0"/>
              <a:cs typeface="Tahoma" panose="020B0604030504040204" pitchFamily="34" charset="0"/>
            </a:endParaRPr>
          </a:p>
          <a:p>
            <a:pPr algn="ctr" defTabSz="914400" fontAlgn="base">
              <a:spcBef>
                <a:spcPct val="0"/>
              </a:spcBef>
              <a:spcAft>
                <a:spcPct val="0"/>
              </a:spcAft>
            </a:pPr>
            <a:endParaRPr lang="el-GR" sz="1400" b="1" dirty="0">
              <a:solidFill>
                <a:srgbClr val="003399"/>
              </a:solidFill>
              <a:latin typeface="Tahoma" panose="020B0604030504040204" pitchFamily="34" charset="0"/>
              <a:ea typeface="Tahoma" panose="020B0604030504040204" pitchFamily="34" charset="0"/>
              <a:cs typeface="Tahoma" panose="020B0604030504040204" pitchFamily="34" charset="0"/>
            </a:endParaRPr>
          </a:p>
          <a:p>
            <a:pPr algn="ctr" defTabSz="914400" fontAlgn="base">
              <a:spcBef>
                <a:spcPct val="0"/>
              </a:spcBef>
              <a:spcAft>
                <a:spcPct val="0"/>
              </a:spcAft>
            </a:pPr>
            <a:endParaRPr lang="el-GR" sz="1400" b="1" dirty="0">
              <a:solidFill>
                <a:srgbClr val="003399"/>
              </a:solidFill>
              <a:latin typeface="Tahoma" panose="020B0604030504040204" pitchFamily="34" charset="0"/>
              <a:ea typeface="Tahoma" panose="020B0604030504040204" pitchFamily="34" charset="0"/>
              <a:cs typeface="Tahoma" panose="020B0604030504040204" pitchFamily="34" charset="0"/>
            </a:endParaRPr>
          </a:p>
          <a:p>
            <a:pPr algn="ctr" defTabSz="914400" fontAlgn="base">
              <a:spcBef>
                <a:spcPct val="0"/>
              </a:spcBef>
              <a:spcAft>
                <a:spcPct val="0"/>
              </a:spcAft>
            </a:pPr>
            <a:endParaRPr lang="en-US" sz="1400" b="1" dirty="0">
              <a:solidFill>
                <a:srgbClr val="003399"/>
              </a:solidFill>
              <a:latin typeface="Tahoma" panose="020B0604030504040204" pitchFamily="34" charset="0"/>
              <a:ea typeface="Tahoma" panose="020B0604030504040204" pitchFamily="34" charset="0"/>
              <a:cs typeface="Tahoma" panose="020B0604030504040204" pitchFamily="34" charset="0"/>
            </a:endParaRPr>
          </a:p>
          <a:p>
            <a:pPr algn="ctr" defTabSz="914400" fontAlgn="base">
              <a:spcBef>
                <a:spcPct val="0"/>
              </a:spcBef>
              <a:spcAft>
                <a:spcPct val="0"/>
              </a:spcAft>
            </a:pPr>
            <a:endParaRPr lang="en-US" sz="1050" dirty="0">
              <a:solidFill>
                <a:srgbClr val="003399"/>
              </a:solidFill>
              <a:latin typeface="Tahoma" panose="020B0604030504040204" pitchFamily="34" charset="0"/>
              <a:ea typeface="Tahoma" panose="020B0604030504040204" pitchFamily="34" charset="0"/>
              <a:cs typeface="Tahoma" panose="020B0604030504040204" pitchFamily="34" charset="0"/>
            </a:endParaRPr>
          </a:p>
        </p:txBody>
      </p:sp>
      <p:grpSp>
        <p:nvGrpSpPr>
          <p:cNvPr id="8" name="Ομάδα 7">
            <a:extLst>
              <a:ext uri="{FF2B5EF4-FFF2-40B4-BE49-F238E27FC236}">
                <a16:creationId xmlns:a16="http://schemas.microsoft.com/office/drawing/2014/main" id="{2F9E30E3-2738-4C49-B4E9-3126196A68E8}"/>
              </a:ext>
            </a:extLst>
          </p:cNvPr>
          <p:cNvGrpSpPr/>
          <p:nvPr/>
        </p:nvGrpSpPr>
        <p:grpSpPr>
          <a:xfrm>
            <a:off x="1015" y="0"/>
            <a:ext cx="9141970" cy="6858000"/>
            <a:chOff x="1015" y="0"/>
            <a:chExt cx="9141970" cy="685800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5" y="0"/>
              <a:ext cx="9141970" cy="6858000"/>
            </a:xfrm>
            <a:prstGeom prst="rect">
              <a:avLst/>
            </a:prstGeom>
          </p:spPr>
        </p:pic>
        <p:sp>
          <p:nvSpPr>
            <p:cNvPr id="2" name="TextBox 1">
              <a:extLst>
                <a:ext uri="{FF2B5EF4-FFF2-40B4-BE49-F238E27FC236}">
                  <a16:creationId xmlns:a16="http://schemas.microsoft.com/office/drawing/2014/main" id="{C982F2A6-401B-460F-A02F-AF1018B65A95}"/>
                </a:ext>
              </a:extLst>
            </p:cNvPr>
            <p:cNvSpPr txBox="1"/>
            <p:nvPr/>
          </p:nvSpPr>
          <p:spPr>
            <a:xfrm>
              <a:off x="383719" y="6275442"/>
              <a:ext cx="4128655" cy="292388"/>
            </a:xfrm>
            <a:prstGeom prst="rect">
              <a:avLst/>
            </a:prstGeom>
            <a:solidFill>
              <a:schemeClr val="bg1"/>
            </a:solidFill>
          </p:spPr>
          <p:txBody>
            <a:bodyPr wrap="square" rtlCol="0">
              <a:spAutoFit/>
            </a:bodyPr>
            <a:lstStyle/>
            <a:p>
              <a:pPr algn="ctr"/>
              <a:r>
                <a:rPr lang="el-GR" sz="650" dirty="0" err="1">
                  <a:solidFill>
                    <a:schemeClr val="accent5">
                      <a:lumMod val="75000"/>
                    </a:schemeClr>
                  </a:solidFill>
                  <a:effectLst/>
                  <a:latin typeface="Segoe UI" panose="020B0502040204020203" pitchFamily="34" charset="0"/>
                </a:rPr>
                <a:t>React</a:t>
              </a:r>
              <a:r>
                <a:rPr lang="el-GR" sz="650" dirty="0">
                  <a:solidFill>
                    <a:schemeClr val="accent5">
                      <a:lumMod val="75000"/>
                    </a:schemeClr>
                  </a:solidFill>
                  <a:effectLst/>
                  <a:latin typeface="Segoe UI" panose="020B0502040204020203" pitchFamily="34" charset="0"/>
                </a:rPr>
                <a:t> EU - Η Δράση χρηματοδοτείται στο πλαίσιο της απόκρισης της Ένωσης στην πανδημία COVID-19</a:t>
              </a:r>
              <a:endParaRPr lang="el-GR" sz="650" dirty="0">
                <a:solidFill>
                  <a:schemeClr val="accent5">
                    <a:lumMod val="75000"/>
                  </a:schemeClr>
                </a:solidFill>
              </a:endParaRPr>
            </a:p>
            <a:p>
              <a:pPr algn="ctr"/>
              <a:endParaRPr lang="el-GR" sz="650" dirty="0"/>
            </a:p>
          </p:txBody>
        </p:sp>
      </p:grpSp>
      <p:pic>
        <p:nvPicPr>
          <p:cNvPr id="3" name="Εικόνα 2" descr="Εικόνα που περιέχει κείμενο&#10;&#10;Περιγραφή που δημιουργήθηκε αυτόματα">
            <a:extLst>
              <a:ext uri="{FF2B5EF4-FFF2-40B4-BE49-F238E27FC236}">
                <a16:creationId xmlns:a16="http://schemas.microsoft.com/office/drawing/2014/main" id="{6255EB98-EDA0-33B5-907D-DC6C4E1289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60925" y="2500882"/>
            <a:ext cx="6422149" cy="1856236"/>
          </a:xfrm>
          <a:prstGeom prst="rect">
            <a:avLst/>
          </a:prstGeom>
        </p:spPr>
      </p:pic>
    </p:spTree>
    <p:extLst>
      <p:ext uri="{BB962C8B-B14F-4D97-AF65-F5344CB8AC3E}">
        <p14:creationId xmlns:p14="http://schemas.microsoft.com/office/powerpoint/2010/main" val="2846314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C91AE-E4B5-44AA-96EF-44299841FE68}"/>
              </a:ext>
            </a:extLst>
          </p:cNvPr>
          <p:cNvSpPr>
            <a:spLocks noGrp="1"/>
          </p:cNvSpPr>
          <p:nvPr>
            <p:ph type="title"/>
          </p:nvPr>
        </p:nvSpPr>
        <p:spPr/>
        <p:txBody>
          <a:bodyPr>
            <a:normAutofit/>
          </a:bodyPr>
          <a:lstStyle/>
          <a:p>
            <a:r>
              <a:rPr lang="el-GR" sz="2400" b="1" dirty="0">
                <a:solidFill>
                  <a:srgbClr val="5F5F5F"/>
                </a:solidFill>
                <a:latin typeface="Verdana" panose="020B0604030504040204" pitchFamily="34" charset="0"/>
                <a:ea typeface="Verdana" panose="020B0604030504040204" pitchFamily="34" charset="0"/>
              </a:rPr>
              <a:t>2. Προϋπολογισμός της Δράσης</a:t>
            </a:r>
            <a:endParaRPr lang="en-US" sz="2400" b="1" dirty="0">
              <a:solidFill>
                <a:srgbClr val="5F5F5F"/>
              </a:solidFill>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0E39D02F-FD7E-4042-89D4-EBFC69FD6512}"/>
              </a:ext>
            </a:extLst>
          </p:cNvPr>
          <p:cNvSpPr>
            <a:spLocks noGrp="1"/>
          </p:cNvSpPr>
          <p:nvPr>
            <p:ph idx="1"/>
          </p:nvPr>
        </p:nvSpPr>
        <p:spPr>
          <a:xfrm>
            <a:off x="628650" y="1499620"/>
            <a:ext cx="7886700" cy="4351338"/>
          </a:xfrm>
        </p:spPr>
        <p:txBody>
          <a:bodyPr anchor="t">
            <a:normAutofit/>
          </a:bodyPr>
          <a:lstStyle/>
          <a:p>
            <a:pPr marL="0" indent="0" algn="just">
              <a:lnSpc>
                <a:spcPct val="150000"/>
              </a:lnSpc>
              <a:buNone/>
            </a:pPr>
            <a:r>
              <a:rPr lang="el-GR" sz="1600" b="1" dirty="0">
                <a:solidFill>
                  <a:schemeClr val="accent2">
                    <a:lumMod val="75000"/>
                  </a:schemeClr>
                </a:solidFill>
                <a:latin typeface="Verdana" panose="020B0604030504040204" pitchFamily="34" charset="0"/>
                <a:ea typeface="Verdana" panose="020B0604030504040204" pitchFamily="34" charset="0"/>
                <a:cs typeface="Times New Roman" panose="02020603050405020304" pitchFamily="18" charset="0"/>
              </a:rPr>
              <a:t>26 εκατ. € </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(20 εκατ.€ για Μικρομεσαίες Επιχειρήσεις και </a:t>
            </a:r>
            <a:r>
              <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6</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εκατ. € για Μεγάλες Επιχειρήσεις</a:t>
            </a:r>
            <a:r>
              <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a:t>
            </a:r>
          </a:p>
          <a:p>
            <a:pPr marL="0" indent="0" algn="just">
              <a:lnSpc>
                <a:spcPct val="150000"/>
              </a:lnSpc>
              <a:buNone/>
            </a:pPr>
            <a:endParaRPr lang="en-US" sz="16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pPr>
              <a:buClr>
                <a:srgbClr val="383D6A"/>
              </a:buClr>
            </a:pPr>
            <a:r>
              <a:rPr lang="el-GR" sz="1600" dirty="0">
                <a:solidFill>
                  <a:srgbClr val="5F5F5F"/>
                </a:solidFill>
                <a:latin typeface="Verdana" panose="020B0604030504040204" pitchFamily="34" charset="0"/>
                <a:ea typeface="Verdana" panose="020B0604030504040204" pitchFamily="34" charset="0"/>
                <a:cs typeface="Verdana" panose="020B0604030504040204" pitchFamily="34" charset="0"/>
              </a:rPr>
              <a:t>Το ποσό αυτό δύναται να αυξηθεί ώστε να καλύψει το σύνολο των θετικά αξιολογημένων αιτήσεων χρηματοδότησης.</a:t>
            </a:r>
            <a:endParaRPr lang="en-US" sz="1600" dirty="0">
              <a:solidFill>
                <a:srgbClr val="5F5F5F"/>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1600" dirty="0">
              <a:solidFill>
                <a:srgbClr val="5F5F5F"/>
              </a:solidFill>
              <a:latin typeface="Verdana" panose="020B0604030504040204" pitchFamily="34" charset="0"/>
              <a:ea typeface="Verdana" panose="020B0604030504040204" pitchFamily="34" charset="0"/>
              <a:cs typeface="Verdana" panose="020B0604030504040204" pitchFamily="34" charset="0"/>
            </a:endParaRPr>
          </a:p>
          <a:p>
            <a:pPr marL="0" indent="0">
              <a:lnSpc>
                <a:spcPct val="100000"/>
              </a:lnSpc>
              <a:buNone/>
            </a:pPr>
            <a:r>
              <a:rPr lang="el-GR" sz="1600" dirty="0">
                <a:solidFill>
                  <a:srgbClr val="5F5F5F"/>
                </a:solidFill>
                <a:latin typeface="Verdana" panose="020B0604030504040204" pitchFamily="34" charset="0"/>
                <a:ea typeface="Verdana" panose="020B0604030504040204" pitchFamily="34" charset="0"/>
                <a:cs typeface="Verdana" panose="020B0604030504040204" pitchFamily="34" charset="0"/>
              </a:rPr>
              <a:t>Η Δράση συγχρηματοδοτείται από </a:t>
            </a:r>
            <a:r>
              <a:rPr lang="el-GR" sz="1600" dirty="0">
                <a:solidFill>
                  <a:srgbClr val="383D6A"/>
                </a:solidFill>
                <a:latin typeface="Verdana" panose="020B0604030504040204" pitchFamily="34" charset="0"/>
                <a:ea typeface="Verdana" panose="020B0604030504040204" pitchFamily="34" charset="0"/>
                <a:cs typeface="Verdana" panose="020B0604030504040204" pitchFamily="34" charset="0"/>
              </a:rPr>
              <a:t>το </a:t>
            </a:r>
            <a:r>
              <a:rPr lang="el-GR" sz="1600" b="1" dirty="0" err="1">
                <a:solidFill>
                  <a:schemeClr val="accent2">
                    <a:lumMod val="75000"/>
                  </a:schemeClr>
                </a:solidFill>
                <a:latin typeface="Verdana" panose="020B0604030504040204" pitchFamily="34" charset="0"/>
                <a:ea typeface="Verdana" panose="020B0604030504040204" pitchFamily="34" charset="0"/>
                <a:cs typeface="Times New Roman" panose="02020603050405020304" pitchFamily="18" charset="0"/>
              </a:rPr>
              <a:t>React</a:t>
            </a:r>
            <a:r>
              <a:rPr lang="el-GR" sz="1600" b="1" dirty="0">
                <a:solidFill>
                  <a:schemeClr val="accent2">
                    <a:lumMod val="75000"/>
                  </a:schemeClr>
                </a:solidFill>
                <a:latin typeface="Verdana" panose="020B0604030504040204" pitchFamily="34" charset="0"/>
                <a:ea typeface="Verdana" panose="020B0604030504040204" pitchFamily="34" charset="0"/>
                <a:cs typeface="Times New Roman" panose="02020603050405020304" pitchFamily="18" charset="0"/>
              </a:rPr>
              <a:t> EU - στο πλαίσιο της απόκρισης της Ένωσης στην πανδημία COVID-19</a:t>
            </a:r>
            <a:r>
              <a:rPr lang="en-US" sz="1600" b="1" dirty="0">
                <a:solidFill>
                  <a:schemeClr val="accent2">
                    <a:lumMod val="75000"/>
                  </a:schemeClr>
                </a:solidFill>
                <a:latin typeface="Verdana" panose="020B0604030504040204" pitchFamily="34" charset="0"/>
                <a:ea typeface="Verdana" panose="020B0604030504040204" pitchFamily="34" charset="0"/>
                <a:cs typeface="Times New Roman" panose="02020603050405020304" pitchFamily="18" charset="0"/>
              </a:rPr>
              <a:t>.</a:t>
            </a:r>
          </a:p>
          <a:p>
            <a:pPr algn="just"/>
            <a:endParaRPr lang="en-US"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236337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C91AE-E4B5-44AA-96EF-44299841FE68}"/>
              </a:ext>
            </a:extLst>
          </p:cNvPr>
          <p:cNvSpPr>
            <a:spLocks noGrp="1"/>
          </p:cNvSpPr>
          <p:nvPr>
            <p:ph type="title"/>
          </p:nvPr>
        </p:nvSpPr>
        <p:spPr>
          <a:xfrm>
            <a:off x="628650" y="-113439"/>
            <a:ext cx="7886700" cy="1325563"/>
          </a:xfrm>
        </p:spPr>
        <p:txBody>
          <a:bodyPr>
            <a:normAutofit/>
          </a:bodyPr>
          <a:lstStyle/>
          <a:p>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3. Θεσμικό Πλαίσιο</a:t>
            </a:r>
            <a:endParaRPr lang="en-US" sz="2400" b="1" dirty="0">
              <a:solidFill>
                <a:srgbClr val="5F5F5F"/>
              </a:solidFill>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0E39D02F-FD7E-4042-89D4-EBFC69FD6512}"/>
              </a:ext>
            </a:extLst>
          </p:cNvPr>
          <p:cNvSpPr>
            <a:spLocks noGrp="1"/>
          </p:cNvSpPr>
          <p:nvPr>
            <p:ph idx="1"/>
          </p:nvPr>
        </p:nvSpPr>
        <p:spPr>
          <a:xfrm>
            <a:off x="628650" y="675896"/>
            <a:ext cx="7886700" cy="5374526"/>
          </a:xfrm>
        </p:spPr>
        <p:txBody>
          <a:bodyPr>
            <a:normAutofit fontScale="92500" lnSpcReduction="10000"/>
          </a:bodyPr>
          <a:lstStyle/>
          <a:p>
            <a:endParaRPr lang="en-US" sz="15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a:p>
            <a:pPr algn="just">
              <a:lnSpc>
                <a:spcPct val="110000"/>
              </a:lnSpc>
            </a:pPr>
            <a:r>
              <a:rPr lang="el-GR" sz="1600" b="1" dirty="0">
                <a:solidFill>
                  <a:srgbClr val="5F5F5F"/>
                </a:solidFill>
                <a:latin typeface="Verdana" panose="020B0604030504040204" pitchFamily="34" charset="0"/>
                <a:ea typeface="Verdana" panose="020B0604030504040204" pitchFamily="34" charset="0"/>
                <a:cs typeface="Times New Roman" panose="02020603050405020304" pitchFamily="18" charset="0"/>
              </a:rPr>
              <a:t>20.3.2020 Πράξη Νομοθετικού Περιεχομένου </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«Κατεπείγοντα μέτρα για την αντιμετώπιση των συνεπειών του κινδύνου διασποράς του κορωνοϊού COVID-19, τη στήριξη της κοινωνίας και της επιχειρηματικότητας και τη διασφάλιση της ομαλής λειτουργίας της αγοράς και της δημόσιας διοίκησης» ( Α΄68) που κυρώθηκε με το άρθρο 1 του ν. 4683/2020 (Α' 83)</a:t>
            </a:r>
            <a:r>
              <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a:t>
            </a:r>
            <a:endPar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algn="just">
              <a:lnSpc>
                <a:spcPct val="110000"/>
              </a:lnSpc>
            </a:pPr>
            <a:r>
              <a:rPr lang="el-GR" sz="1600" b="1" dirty="0">
                <a:solidFill>
                  <a:srgbClr val="5F5F5F"/>
                </a:solidFill>
                <a:latin typeface="Verdana" panose="020B0604030504040204" pitchFamily="34" charset="0"/>
                <a:ea typeface="Verdana" panose="020B0604030504040204" pitchFamily="34" charset="0"/>
                <a:cs typeface="Times New Roman" panose="02020603050405020304" pitchFamily="18" charset="0"/>
              </a:rPr>
              <a:t>Κανονισμός (ΕΕ) αριθ. 1303/2013</a:t>
            </a:r>
            <a:r>
              <a:rPr lang="en-US" sz="1600" b="1" dirty="0">
                <a:solidFill>
                  <a:srgbClr val="5F5F5F"/>
                </a:solidFill>
                <a:latin typeface="Verdana" panose="020B0604030504040204" pitchFamily="34" charset="0"/>
                <a:ea typeface="Verdana" panose="020B0604030504040204" pitchFamily="34" charset="0"/>
                <a:cs typeface="Times New Roman" panose="02020603050405020304" pitchFamily="18" charset="0"/>
              </a:rPr>
              <a:t>.</a:t>
            </a:r>
            <a:r>
              <a:rPr lang="el-GR" sz="1600" b="1" dirty="0">
                <a:solidFill>
                  <a:srgbClr val="5F5F5F"/>
                </a:solidFill>
                <a:latin typeface="Verdana" panose="020B0604030504040204" pitchFamily="34" charset="0"/>
                <a:ea typeface="Verdana" panose="020B0604030504040204" pitchFamily="34" charset="0"/>
                <a:cs typeface="Times New Roman" panose="02020603050405020304" pitchFamily="18" charset="0"/>
              </a:rPr>
              <a:t> </a:t>
            </a:r>
          </a:p>
          <a:p>
            <a:pPr algn="just">
              <a:lnSpc>
                <a:spcPct val="110000"/>
              </a:lnSpc>
            </a:pPr>
            <a:r>
              <a:rPr lang="el-GR" sz="1600" b="1" dirty="0">
                <a:solidFill>
                  <a:srgbClr val="5F5F5F"/>
                </a:solidFill>
                <a:latin typeface="Verdana" panose="020B0604030504040204" pitchFamily="34" charset="0"/>
                <a:ea typeface="Verdana" panose="020B0604030504040204" pitchFamily="34" charset="0"/>
                <a:cs typeface="Times New Roman" panose="02020603050405020304" pitchFamily="18" charset="0"/>
              </a:rPr>
              <a:t>Σύσταση 2003/361/ΕΚ </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της Επιτροπής της 6ης Μαΐου 2003 Ορισμός πολύ μικρών, μικρών και μεσαίων επιχειρήσεων.</a:t>
            </a:r>
          </a:p>
          <a:p>
            <a:pPr algn="just">
              <a:lnSpc>
                <a:spcPct val="110000"/>
              </a:lnSpc>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Τον Κανονισμό (ΕΕ) 2020/2221 του Ευρωπαϊκού Κοινοβουλίου και του Συμβουλίου της 23</a:t>
            </a:r>
            <a:r>
              <a:rPr lang="el-GR" sz="1600" baseline="300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ης</a:t>
            </a:r>
            <a:r>
              <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Δεκεμβρίου 2020 για την «τροποποίηση του κανονισμού (ΕΕ) αριθ. 1303/2013 όσον αφορά τους</a:t>
            </a:r>
            <a:r>
              <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πρόσθετους πόρους REACT-EU και τις ρυθμίσεις εφαρμογής με σκοπό την παροχή βοήθειας για</a:t>
            </a:r>
            <a:r>
              <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τη στήριξη της αποκατάστασης των συνεπειών της κρίσης, συμπεριλαμβανομένων των</a:t>
            </a:r>
            <a:r>
              <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κοινωνικών, λόγω της πανδημίας της COVID-19 και για την προετοιμασία μιας πράσινης, ψηφιακής</a:t>
            </a:r>
            <a:r>
              <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και ανθεκτικής ανάκαμψης της οικονομίας (REACT-EU)»</a:t>
            </a:r>
            <a:r>
              <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a:t>
            </a:r>
          </a:p>
          <a:p>
            <a:pPr algn="just">
              <a:lnSpc>
                <a:spcPct val="110000"/>
              </a:lnSpc>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Ο Κανονισμός (ΕΕ) αριθ. 1407/2013 (de </a:t>
            </a:r>
            <a:r>
              <a:rPr lang="el-GR" sz="1600" dirty="0" err="1">
                <a:solidFill>
                  <a:srgbClr val="5F5F5F"/>
                </a:solidFill>
                <a:latin typeface="Verdana" panose="020B0604030504040204" pitchFamily="34" charset="0"/>
                <a:ea typeface="Verdana" panose="020B0604030504040204" pitchFamily="34" charset="0"/>
                <a:cs typeface="Times New Roman" panose="02020603050405020304" pitchFamily="18" charset="0"/>
              </a:rPr>
              <a:t>Minimis</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της Επιτροπής της 18ης Δεκεμβρίου 2013 σχετικά με την εφαρμογή των άρθρων 107 και 108 της Συνθήκης για τη λειτουργία της Ευρωπαϊκής Ένωσης στις ενισχύσεις ήσσονος σημασίας (O.J ΕΕ L 352 της 24.12.2013), όπως ισχύει. </a:t>
            </a:r>
          </a:p>
          <a:p>
            <a:pPr algn="just"/>
            <a:endParaRPr lang="el-GR" sz="1500" b="1" dirty="0">
              <a:solidFill>
                <a:schemeClr val="tx1">
                  <a:lumMod val="65000"/>
                  <a:lumOff val="35000"/>
                </a:schemeClr>
              </a:solidFill>
              <a:latin typeface="Verdana" panose="020B0604030504040204" pitchFamily="34" charset="0"/>
              <a:ea typeface="Verdana" panose="020B0604030504040204" pitchFamily="34" charset="0"/>
              <a:cs typeface="Tahoma" panose="020B0604030504040204" pitchFamily="34" charset="0"/>
            </a:endParaRPr>
          </a:p>
          <a:p>
            <a:pPr marL="0" indent="0" algn="just">
              <a:buNone/>
            </a:pPr>
            <a:endParaRPr lang="en-US" dirty="0">
              <a:solidFill>
                <a:schemeClr val="tx1">
                  <a:lumMod val="65000"/>
                  <a:lumOff val="35000"/>
                </a:schemeClr>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56939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C91AE-E4B5-44AA-96EF-44299841FE68}"/>
              </a:ext>
            </a:extLst>
          </p:cNvPr>
          <p:cNvSpPr>
            <a:spLocks noGrp="1"/>
          </p:cNvSpPr>
          <p:nvPr>
            <p:ph type="title"/>
          </p:nvPr>
        </p:nvSpPr>
        <p:spPr/>
        <p:txBody>
          <a:bodyPr>
            <a:normAutofit/>
          </a:bodyPr>
          <a:lstStyle/>
          <a:p>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4. Ποιους Αφορά η Δράση</a:t>
            </a:r>
            <a:endParaRPr lang="en-US" sz="2400" b="1" dirty="0">
              <a:solidFill>
                <a:srgbClr val="5F5F5F"/>
              </a:solidFill>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0E39D02F-FD7E-4042-89D4-EBFC69FD6512}"/>
              </a:ext>
            </a:extLst>
          </p:cNvPr>
          <p:cNvSpPr>
            <a:spLocks noGrp="1"/>
          </p:cNvSpPr>
          <p:nvPr>
            <p:ph idx="1"/>
          </p:nvPr>
        </p:nvSpPr>
        <p:spPr>
          <a:xfrm>
            <a:off x="628650" y="1500884"/>
            <a:ext cx="7886700" cy="4351338"/>
          </a:xfrm>
        </p:spPr>
        <p:txBody>
          <a:bodyPr anchor="t">
            <a:normAutofit/>
          </a:bodyPr>
          <a:lstStyle/>
          <a:p>
            <a:pPr algn="just">
              <a:lnSpc>
                <a:spcPct val="100000"/>
              </a:lnSpc>
            </a:pPr>
            <a:endParaRPr lang="el-GR" sz="1600" dirty="0">
              <a:solidFill>
                <a:srgbClr val="000099"/>
              </a:solidFill>
              <a:latin typeface="Verdana" panose="020B0604030504040204" pitchFamily="34" charset="0"/>
              <a:ea typeface="Verdana" panose="020B0604030504040204" pitchFamily="34" charset="0"/>
              <a:cs typeface="Times New Roman" panose="02020603050405020304" pitchFamily="18" charset="0"/>
            </a:endParaRPr>
          </a:p>
          <a:p>
            <a:pPr marL="0" indent="0" algn="just">
              <a:lnSpc>
                <a:spcPct val="150000"/>
              </a:lnSpc>
              <a:buNone/>
            </a:pPr>
            <a:r>
              <a:rPr lang="el-GR" sz="1600" dirty="0">
                <a:solidFill>
                  <a:schemeClr val="tx1">
                    <a:lumMod val="50000"/>
                    <a:lumOff val="50000"/>
                  </a:schemeClr>
                </a:solidFill>
                <a:latin typeface="Verdana" panose="020B0604030504040204" pitchFamily="34" charset="0"/>
                <a:ea typeface="Verdana" panose="020B0604030504040204" pitchFamily="34" charset="0"/>
                <a:cs typeface="Times New Roman" panose="02020603050405020304" pitchFamily="18" charset="0"/>
              </a:rPr>
              <a:t>Επιχειρήσεις, ανεξάρτητα από τη νομική τους μορφή, που λειτουργούν νομίμως και </a:t>
            </a:r>
            <a:r>
              <a:rPr lang="el-GR" sz="1600" b="1" dirty="0">
                <a:solidFill>
                  <a:schemeClr val="tx1">
                    <a:lumMod val="50000"/>
                    <a:lumOff val="50000"/>
                  </a:schemeClr>
                </a:solidFill>
                <a:latin typeface="Verdana" panose="020B0604030504040204" pitchFamily="34" charset="0"/>
                <a:ea typeface="Verdana" panose="020B0604030504040204" pitchFamily="34" charset="0"/>
                <a:cs typeface="Times New Roman" panose="02020603050405020304" pitchFamily="18" charset="0"/>
              </a:rPr>
              <a:t>δραστηριοποιούνται στις πληγείσες από φυσικές καταστροφές περιοχές.</a:t>
            </a:r>
            <a:endParaRPr lang="en-US" sz="1600" b="1"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marL="0" indent="0" algn="just">
              <a:buNone/>
            </a:pPr>
            <a:endParaRPr lang="en-US" sz="3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812416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C91AE-E4B5-44AA-96EF-44299841FE68}"/>
              </a:ext>
            </a:extLst>
          </p:cNvPr>
          <p:cNvSpPr>
            <a:spLocks noGrp="1"/>
          </p:cNvSpPr>
          <p:nvPr>
            <p:ph type="title"/>
          </p:nvPr>
        </p:nvSpPr>
        <p:spPr/>
        <p:txBody>
          <a:bodyPr>
            <a:normAutofit/>
          </a:bodyPr>
          <a:lstStyle/>
          <a:p>
            <a:r>
              <a:rPr lang="en-US" sz="2400" b="1" dirty="0">
                <a:solidFill>
                  <a:srgbClr val="5F5F5F"/>
                </a:solidFill>
                <a:latin typeface="Verdana" panose="020B0604030504040204" pitchFamily="34" charset="0"/>
                <a:ea typeface="Verdana" panose="020B0604030504040204" pitchFamily="34" charset="0"/>
                <a:cs typeface="Verdana" panose="020B0604030504040204" pitchFamily="34" charset="0"/>
              </a:rPr>
              <a:t>5</a:t>
            </a:r>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 Προϋποθέσεις συμμετοχής</a:t>
            </a:r>
            <a:endParaRPr lang="en-US" sz="2400" b="1" dirty="0">
              <a:solidFill>
                <a:srgbClr val="5F5F5F"/>
              </a:solidFill>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0E39D02F-FD7E-4042-89D4-EBFC69FD6512}"/>
              </a:ext>
            </a:extLst>
          </p:cNvPr>
          <p:cNvSpPr>
            <a:spLocks noGrp="1"/>
          </p:cNvSpPr>
          <p:nvPr>
            <p:ph idx="1"/>
          </p:nvPr>
        </p:nvSpPr>
        <p:spPr>
          <a:xfrm>
            <a:off x="628650" y="1356001"/>
            <a:ext cx="7886700" cy="4351338"/>
          </a:xfrm>
        </p:spPr>
        <p:txBody>
          <a:bodyPr>
            <a:noAutofit/>
          </a:bodyPr>
          <a:lstStyle/>
          <a:p>
            <a:pPr algn="just">
              <a:lnSpc>
                <a:spcPct val="150000"/>
              </a:lnSpc>
              <a:buClr>
                <a:schemeClr val="accent2">
                  <a:lumMod val="75000"/>
                </a:schemeClr>
              </a:buClr>
              <a:buFont typeface="Wingdings" panose="05000000000000000000" pitchFamily="2" charset="2"/>
              <a:buChar char="q"/>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Να υποβάλλουν μία Αίτηση Χρηματοδότησης ανά ΑΦΜ για το σύνολο εγκαταστάσεων που διαθέτουν.</a:t>
            </a:r>
            <a:endParaRPr lang="en-US" sz="1600" dirty="0">
              <a:solidFill>
                <a:srgbClr val="000099"/>
              </a:solidFill>
              <a:latin typeface="Verdana" panose="020B0604030504040204" pitchFamily="34" charset="0"/>
              <a:ea typeface="Verdana" panose="020B0604030504040204" pitchFamily="34" charset="0"/>
              <a:cs typeface="Times New Roman" panose="02020603050405020304" pitchFamily="18" charset="0"/>
            </a:endParaRPr>
          </a:p>
          <a:p>
            <a:pPr algn="just">
              <a:lnSpc>
                <a:spcPct val="100000"/>
              </a:lnSpc>
              <a:buClr>
                <a:schemeClr val="accent2">
                  <a:lumMod val="75000"/>
                </a:schemeClr>
              </a:buClr>
              <a:buFont typeface="Wingdings" panose="05000000000000000000" pitchFamily="2" charset="2"/>
              <a:buChar char="q"/>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Να έχουν διενεργήσει έναρξη εργασιών στην αρμόδια ΔΟΥ μέχρι και την 31.12.2021 </a:t>
            </a:r>
          </a:p>
          <a:p>
            <a:pPr algn="just">
              <a:lnSpc>
                <a:spcPct val="100000"/>
              </a:lnSpc>
              <a:buClr>
                <a:schemeClr val="accent2">
                  <a:lumMod val="75000"/>
                </a:schemeClr>
              </a:buClr>
              <a:buFont typeface="Wingdings" panose="05000000000000000000" pitchFamily="2" charset="2"/>
              <a:buChar char="q"/>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Να δραστηριοποιούνται (έδρα ή υποκατάστημα ή άλλη εγκατάσταση) στις πληγείσες από φυσικές καταστροφές ακόλουθες περιοχές και σε διακριτό της οικίας τους χώρο για τον οποίο αιτούνται ενίσχυση: </a:t>
            </a:r>
          </a:p>
          <a:p>
            <a:pPr marL="0" indent="0" algn="just">
              <a:lnSpc>
                <a:spcPct val="100000"/>
              </a:lnSpc>
              <a:buClr>
                <a:schemeClr val="accent2">
                  <a:lumMod val="75000"/>
                </a:schemeClr>
              </a:buClr>
              <a:buNone/>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Δήμος </a:t>
            </a:r>
            <a:r>
              <a:rPr lang="el-GR" sz="1600" dirty="0" err="1">
                <a:solidFill>
                  <a:srgbClr val="5F5F5F"/>
                </a:solidFill>
                <a:latin typeface="Verdana" panose="020B0604030504040204" pitchFamily="34" charset="0"/>
                <a:ea typeface="Verdana" panose="020B0604030504040204" pitchFamily="34" charset="0"/>
                <a:cs typeface="Times New Roman" panose="02020603050405020304" pitchFamily="18" charset="0"/>
              </a:rPr>
              <a:t>Μαντουδίου</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 Λίμνης-Αγίας </a:t>
            </a:r>
            <a:r>
              <a:rPr lang="el-GR" sz="1600" dirty="0" err="1">
                <a:solidFill>
                  <a:srgbClr val="5F5F5F"/>
                </a:solidFill>
                <a:latin typeface="Verdana" panose="020B0604030504040204" pitchFamily="34" charset="0"/>
                <a:ea typeface="Verdana" panose="020B0604030504040204" pitchFamily="34" charset="0"/>
                <a:cs typeface="Times New Roman" panose="02020603050405020304" pitchFamily="18" charset="0"/>
              </a:rPr>
              <a:t>Αννας</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(Νομός Ευβοίας)</a:t>
            </a:r>
          </a:p>
          <a:p>
            <a:pPr marL="0" indent="0" algn="just">
              <a:lnSpc>
                <a:spcPct val="100000"/>
              </a:lnSpc>
              <a:buClr>
                <a:schemeClr val="accent2">
                  <a:lumMod val="75000"/>
                </a:schemeClr>
              </a:buClr>
              <a:buNone/>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Δήμος Ιστιαίας - Αιδηψού (Νομός Ευβοίας)</a:t>
            </a:r>
          </a:p>
          <a:p>
            <a:pPr marL="0" indent="0" algn="just">
              <a:lnSpc>
                <a:spcPct val="100000"/>
              </a:lnSpc>
              <a:buClr>
                <a:schemeClr val="accent2">
                  <a:lumMod val="75000"/>
                </a:schemeClr>
              </a:buClr>
              <a:buNone/>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Δημοτική Ενότητα </a:t>
            </a:r>
            <a:r>
              <a:rPr lang="el-GR" sz="1600" dirty="0" err="1">
                <a:solidFill>
                  <a:srgbClr val="5F5F5F"/>
                </a:solidFill>
                <a:latin typeface="Verdana" panose="020B0604030504040204" pitchFamily="34" charset="0"/>
                <a:ea typeface="Verdana" panose="020B0604030504040204" pitchFamily="34" charset="0"/>
                <a:cs typeface="Times New Roman" panose="02020603050405020304" pitchFamily="18" charset="0"/>
              </a:rPr>
              <a:t>Αρκαλοχωρίου</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στον Δήμο </a:t>
            </a:r>
            <a:r>
              <a:rPr lang="el-GR" sz="1600" dirty="0" err="1">
                <a:solidFill>
                  <a:srgbClr val="5F5F5F"/>
                </a:solidFill>
                <a:latin typeface="Verdana" panose="020B0604030504040204" pitchFamily="34" charset="0"/>
                <a:ea typeface="Verdana" panose="020B0604030504040204" pitchFamily="34" charset="0"/>
                <a:cs typeface="Times New Roman" panose="02020603050405020304" pitchFamily="18" charset="0"/>
              </a:rPr>
              <a:t>Μινώα-Πεδιάδος</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(Νομός Ηρακλείου)</a:t>
            </a:r>
          </a:p>
          <a:p>
            <a:pPr marL="0" indent="0" algn="just">
              <a:lnSpc>
                <a:spcPct val="100000"/>
              </a:lnSpc>
              <a:buClr>
                <a:schemeClr val="accent2">
                  <a:lumMod val="75000"/>
                </a:schemeClr>
              </a:buClr>
              <a:buNone/>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Δημοτικό Διαμέρισμα </a:t>
            </a:r>
            <a:r>
              <a:rPr lang="el-GR" sz="1600" dirty="0" err="1">
                <a:solidFill>
                  <a:srgbClr val="5F5F5F"/>
                </a:solidFill>
                <a:latin typeface="Verdana" panose="020B0604030504040204" pitchFamily="34" charset="0"/>
                <a:ea typeface="Verdana" panose="020B0604030504040204" pitchFamily="34" charset="0"/>
                <a:cs typeface="Times New Roman" panose="02020603050405020304" pitchFamily="18" charset="0"/>
              </a:rPr>
              <a:t>Δαμασίου</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στον Δήμο Τυρνάβου (Νομός Λάρισας)</a:t>
            </a:r>
          </a:p>
          <a:p>
            <a:pPr marL="0" indent="0" algn="just">
              <a:lnSpc>
                <a:spcPct val="100000"/>
              </a:lnSpc>
              <a:buClr>
                <a:srgbClr val="000099"/>
              </a:buClr>
              <a:buNone/>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Δημοτικό Διαμέρισμα </a:t>
            </a:r>
            <a:r>
              <a:rPr lang="el-GR" sz="1600" dirty="0" err="1">
                <a:solidFill>
                  <a:srgbClr val="5F5F5F"/>
                </a:solidFill>
                <a:latin typeface="Verdana" panose="020B0604030504040204" pitchFamily="34" charset="0"/>
                <a:ea typeface="Verdana" panose="020B0604030504040204" pitchFamily="34" charset="0"/>
                <a:cs typeface="Times New Roman" panose="02020603050405020304" pitchFamily="18" charset="0"/>
              </a:rPr>
              <a:t>Μεσοχωρίου</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στον Δήμο Ελασσόνας (Νομός Λάρισας)</a:t>
            </a: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marL="0" indent="0" algn="just">
              <a:lnSpc>
                <a:spcPct val="100000"/>
              </a:lnSpc>
              <a:buClr>
                <a:srgbClr val="000099"/>
              </a:buClr>
              <a:buNone/>
            </a:pP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marL="0" indent="0" algn="just">
              <a:lnSpc>
                <a:spcPct val="150000"/>
              </a:lnSpc>
              <a:buNone/>
            </a:pPr>
            <a:endParaRPr lang="en-US" sz="16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endParaRPr lang="en-US" sz="16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endParaRPr lang="en-US" sz="16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endParaRPr lang="en-US" sz="16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endParaRPr lang="en-US" sz="16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endParaRPr lang="en-US" sz="16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endParaRPr lang="en-US" sz="1800" dirty="0">
              <a:solidFill>
                <a:srgbClr val="5F5F5F"/>
              </a:solidFill>
              <a:latin typeface="Verdana" panose="020B0604030504040204" pitchFamily="34" charset="0"/>
              <a:ea typeface="Verdana" panose="020B0604030504040204" pitchFamily="34" charset="0"/>
              <a:cs typeface="Verdana" panose="020B0604030504040204" pitchFamily="34" charset="0"/>
            </a:endParaRPr>
          </a:p>
          <a:p>
            <a:pPr marL="0" indent="0" algn="just">
              <a:buNone/>
            </a:pPr>
            <a:endParaRPr lang="en-US" sz="3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825428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C91AE-E4B5-44AA-96EF-44299841FE68}"/>
              </a:ext>
            </a:extLst>
          </p:cNvPr>
          <p:cNvSpPr>
            <a:spLocks noGrp="1"/>
          </p:cNvSpPr>
          <p:nvPr>
            <p:ph type="title"/>
          </p:nvPr>
        </p:nvSpPr>
        <p:spPr/>
        <p:txBody>
          <a:bodyPr>
            <a:normAutofit/>
          </a:bodyPr>
          <a:lstStyle/>
          <a:p>
            <a:r>
              <a:rPr lang="en-US" sz="2400" b="1" dirty="0">
                <a:solidFill>
                  <a:srgbClr val="5F5F5F"/>
                </a:solidFill>
                <a:latin typeface="Verdana" panose="020B0604030504040204" pitchFamily="34" charset="0"/>
                <a:ea typeface="Verdana" panose="020B0604030504040204" pitchFamily="34" charset="0"/>
                <a:cs typeface="Verdana" panose="020B0604030504040204" pitchFamily="34" charset="0"/>
              </a:rPr>
              <a:t>5</a:t>
            </a:r>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 Προϋποθέσεις συμμετοχής</a:t>
            </a:r>
            <a:endParaRPr lang="en-US" sz="2400" b="1" dirty="0">
              <a:solidFill>
                <a:srgbClr val="5F5F5F"/>
              </a:solidFill>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0E39D02F-FD7E-4042-89D4-EBFC69FD6512}"/>
              </a:ext>
            </a:extLst>
          </p:cNvPr>
          <p:cNvSpPr>
            <a:spLocks noGrp="1"/>
          </p:cNvSpPr>
          <p:nvPr>
            <p:ph idx="1"/>
          </p:nvPr>
        </p:nvSpPr>
        <p:spPr>
          <a:xfrm>
            <a:off x="628650" y="1575459"/>
            <a:ext cx="7886700" cy="4351338"/>
          </a:xfrm>
        </p:spPr>
        <p:txBody>
          <a:bodyPr>
            <a:normAutofit fontScale="92500" lnSpcReduction="20000"/>
          </a:bodyPr>
          <a:lstStyle/>
          <a:p>
            <a:pPr algn="just">
              <a:lnSpc>
                <a:spcPct val="120000"/>
              </a:lnSpc>
              <a:buClr>
                <a:schemeClr val="accent2">
                  <a:lumMod val="75000"/>
                </a:schemeClr>
              </a:buClr>
              <a:buFont typeface="Wingdings" panose="05000000000000000000" pitchFamily="2" charset="2"/>
              <a:buChar char="q"/>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Να είναι υπόχρεες υποβολής φορολογικού εντύπου Ε3- «ΚΑΤΑΣΤΑΣΗΣ ΟΙΚΟΝΟΜΙΚΩΝ ΣΤΟΙΧΕΙΩΝ ΑΠΟ ΕΠΙΧΕΙΡΗΜΑΤΙΚΗ ΔΡΑΣΤΗΡΙΟΤΗΤΑ».</a:t>
            </a:r>
          </a:p>
          <a:p>
            <a:pPr algn="just">
              <a:lnSpc>
                <a:spcPct val="120000"/>
              </a:lnSpc>
              <a:buClr>
                <a:schemeClr val="accent2">
                  <a:lumMod val="75000"/>
                </a:schemeClr>
              </a:buClr>
              <a:buFont typeface="Wingdings" panose="05000000000000000000" pitchFamily="2" charset="2"/>
              <a:buChar char="q"/>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Να διαθέτουν μέχρι 31.12.2021 ως κύριο κωδικό δραστηριότητας ή ως κωδικό δραστηριότητας με τα μεγαλύτερα έσοδα, ΚΑΔ που δεν περιλαμβάνεται στους ΜΗ επιλέξιμους ΚΑΔ του Κεφαλαίου 5: «ΜΗ ΕΠΙΛΕΞΙΜΟΙ ΤΟΜΕΙΣ ΔΡΑΣΤΗΡΙΟΤΗΤΑΣ» (ΠΑΡΑΡΤΗΜΑ VIII).  Να μην είναι επιχειρήσεις που αντιμετωπίζουν δυσχέρειες σύμφωνα με τους ενωσιακούς κανόνες.</a:t>
            </a:r>
          </a:p>
          <a:p>
            <a:pPr algn="just">
              <a:lnSpc>
                <a:spcPct val="120000"/>
              </a:lnSpc>
              <a:buClr>
                <a:schemeClr val="accent2">
                  <a:lumMod val="75000"/>
                </a:schemeClr>
              </a:buClr>
              <a:buFont typeface="Wingdings" panose="05000000000000000000" pitchFamily="2" charset="2"/>
              <a:buChar char="q"/>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Να διαθέτουν μέχρι την ημερομηνία δημοσίευσης της παρούσας Πρόσκλησης ενεργό επιλέξιμο ΚΑΔ στην εγκατάστασή τους εντός των περιοχών ενίσχυσης.</a:t>
            </a:r>
          </a:p>
          <a:p>
            <a:pPr algn="just">
              <a:lnSpc>
                <a:spcPct val="120000"/>
              </a:lnSpc>
              <a:buClr>
                <a:schemeClr val="accent2">
                  <a:lumMod val="75000"/>
                </a:schemeClr>
              </a:buClr>
              <a:buFont typeface="Wingdings" panose="05000000000000000000" pitchFamily="2" charset="2"/>
              <a:buChar char="q"/>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Να λειτουργούν νομίμως στους χώρους για τους οποίους θα αιτηθούν ενίσχυση.</a:t>
            </a:r>
          </a:p>
          <a:p>
            <a:pPr algn="just">
              <a:lnSpc>
                <a:spcPct val="120000"/>
              </a:lnSpc>
              <a:buClr>
                <a:schemeClr val="accent2">
                  <a:lumMod val="75000"/>
                </a:schemeClr>
              </a:buClr>
              <a:buFont typeface="Wingdings" panose="05000000000000000000" pitchFamily="2" charset="2"/>
              <a:buChar char="q"/>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Να παρουσιάζουν μείωση του κύκλου εργασιών τους του έτους 2021 ποσοστού τουλάχιστον 10% σε σχέση με τον κύκλο εργασιών του 2019. Για τις επιχειρήσεις που έχουν κάνει έναρξη εργασιών εντός του 2019, ο κύκλος εργασιών του έτους 2019 συγκρίνεται με τον κύκλο εργασιών που αντιστοιχεί σε ίσο αριθμό ημερών του 2021</a:t>
            </a: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algn="just">
              <a:lnSpc>
                <a:spcPct val="120000"/>
              </a:lnSpc>
            </a:pP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algn="just">
              <a:lnSpc>
                <a:spcPct val="120000"/>
              </a:lnSpc>
            </a:pPr>
            <a:endPar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algn="just">
              <a:lnSpc>
                <a:spcPct val="100000"/>
              </a:lnSpc>
            </a:pPr>
            <a:endParaRPr lang="en-US" sz="16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endParaRPr lang="en-US" sz="16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endParaRPr lang="en-US" sz="16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endParaRPr lang="en-US" sz="16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endParaRPr lang="en-US" sz="16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endParaRPr lang="en-US" sz="16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endParaRPr lang="en-US" sz="1600" dirty="0">
              <a:solidFill>
                <a:srgbClr val="5F5F5F"/>
              </a:solidFill>
              <a:latin typeface="Verdana" panose="020B0604030504040204" pitchFamily="34" charset="0"/>
              <a:ea typeface="Verdana" panose="020B0604030504040204" pitchFamily="34" charset="0"/>
              <a:cs typeface="Verdana" panose="020B0604030504040204" pitchFamily="34" charset="0"/>
            </a:endParaRPr>
          </a:p>
          <a:p>
            <a:pPr marL="0" indent="0" algn="just">
              <a:buNone/>
            </a:pPr>
            <a:endParaRPr lang="en-US"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662948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C91AE-E4B5-44AA-96EF-44299841FE68}"/>
              </a:ext>
            </a:extLst>
          </p:cNvPr>
          <p:cNvSpPr>
            <a:spLocks noGrp="1"/>
          </p:cNvSpPr>
          <p:nvPr>
            <p:ph type="title"/>
          </p:nvPr>
        </p:nvSpPr>
        <p:spPr/>
        <p:txBody>
          <a:bodyPr>
            <a:normAutofit/>
          </a:bodyPr>
          <a:lstStyle/>
          <a:p>
            <a:r>
              <a:rPr lang="en-US" sz="2400" b="1" dirty="0">
                <a:solidFill>
                  <a:srgbClr val="5F5F5F"/>
                </a:solidFill>
                <a:latin typeface="Verdana" panose="020B0604030504040204" pitchFamily="34" charset="0"/>
                <a:ea typeface="Verdana" panose="020B0604030504040204" pitchFamily="34" charset="0"/>
                <a:cs typeface="Verdana" panose="020B0604030504040204" pitchFamily="34" charset="0"/>
              </a:rPr>
              <a:t>5</a:t>
            </a:r>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 Προϋποθέσεις συμμετοχής</a:t>
            </a:r>
            <a:endParaRPr lang="en-US" sz="2400" b="1" dirty="0">
              <a:solidFill>
                <a:srgbClr val="5F5F5F"/>
              </a:solidFill>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0E39D02F-FD7E-4042-89D4-EBFC69FD6512}"/>
              </a:ext>
            </a:extLst>
          </p:cNvPr>
          <p:cNvSpPr>
            <a:spLocks noGrp="1"/>
          </p:cNvSpPr>
          <p:nvPr>
            <p:ph idx="1"/>
          </p:nvPr>
        </p:nvSpPr>
        <p:spPr>
          <a:xfrm>
            <a:off x="628650" y="1471044"/>
            <a:ext cx="7886700" cy="4042779"/>
          </a:xfrm>
        </p:spPr>
        <p:txBody>
          <a:bodyPr>
            <a:noAutofit/>
          </a:bodyPr>
          <a:lstStyle/>
          <a:p>
            <a:pPr marL="0" indent="0" algn="just">
              <a:lnSpc>
                <a:spcPct val="100000"/>
              </a:lnSpc>
              <a:buNone/>
            </a:pPr>
            <a:r>
              <a:rPr lang="el-GR" sz="18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Επισημάνσεις</a:t>
            </a:r>
            <a:r>
              <a:rPr lang="en-US" sz="18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t>
            </a:r>
            <a:endParaRPr lang="el-GR" sz="18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lnSpc>
                <a:spcPct val="100000"/>
              </a:lnSpc>
              <a:spcAft>
                <a:spcPts val="600"/>
              </a:spcAft>
            </a:pPr>
            <a:r>
              <a:rPr lang="el-GR" sz="1600" b="1" dirty="0">
                <a:solidFill>
                  <a:srgbClr val="5F5F5F"/>
                </a:solidFill>
                <a:latin typeface="Verdana" panose="020B0604030504040204" pitchFamily="34" charset="0"/>
                <a:ea typeface="Verdana" panose="020B0604030504040204" pitchFamily="34" charset="0"/>
              </a:rPr>
              <a:t>Δεν έχουν δικαίωμα υποβολής: </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Οι χρηματοπιστωτικοί οργανισμοί, τα νομικά πρόσωπα δημοσίου δικαίου</a:t>
            </a:r>
            <a:r>
              <a:rPr lang="en-US"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και οι </a:t>
            </a:r>
            <a:r>
              <a:rPr lang="el-GR" sz="1600" dirty="0" err="1">
                <a:solidFill>
                  <a:srgbClr val="5F5F5F"/>
                </a:solidFill>
                <a:latin typeface="Verdana" panose="020B0604030504040204" pitchFamily="34" charset="0"/>
                <a:ea typeface="Verdana" panose="020B0604030504040204" pitchFamily="34" charset="0"/>
                <a:cs typeface="Times New Roman" panose="02020603050405020304" pitchFamily="18" charset="0"/>
              </a:rPr>
              <a:t>εξωχώριες</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εταιρείες και οι πάσης φύσεως αθλητικοί σύλλογοι, σωματεία, αθλητικές ανώνυμες εταιρείες, καθώς και οι επιχειρήσεις που σχετίζονται με τις προαναφερθείσες κατηγορίες.</a:t>
            </a:r>
          </a:p>
          <a:p>
            <a:pPr algn="just">
              <a:lnSpc>
                <a:spcPct val="100000"/>
              </a:lnSpc>
              <a:spcAft>
                <a:spcPts val="600"/>
              </a:spcAft>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Ωφελούμενοι που έχουν </a:t>
            </a:r>
            <a:r>
              <a:rPr lang="el-GR" sz="1600" b="1" dirty="0">
                <a:solidFill>
                  <a:srgbClr val="5F5F5F"/>
                </a:solidFill>
                <a:latin typeface="Verdana" panose="020B0604030504040204" pitchFamily="34" charset="0"/>
                <a:ea typeface="Verdana" panose="020B0604030504040204" pitchFamily="34" charset="0"/>
                <a:cs typeface="Times New Roman" panose="02020603050405020304" pitchFamily="18" charset="0"/>
              </a:rPr>
              <a:t>ήδη υποβάλει αίτηση </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χρηματοδότησης στη Δράση: «Έκτακτη επιχορήγηση των περισσότερο </a:t>
            </a:r>
            <a:r>
              <a:rPr lang="el-GR" sz="1600" dirty="0" err="1">
                <a:solidFill>
                  <a:srgbClr val="5F5F5F"/>
                </a:solidFill>
                <a:latin typeface="Verdana" panose="020B0604030504040204" pitchFamily="34" charset="0"/>
                <a:ea typeface="Verdana" panose="020B0604030504040204" pitchFamily="34" charset="0"/>
                <a:cs typeface="Times New Roman" panose="02020603050405020304" pitchFamily="18" charset="0"/>
              </a:rPr>
              <a:t>πληττόμενων</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από την πανδημία επιχειρήσεων ψυχαγωγίας, διοργάνωσης εκδηλώσεων και εκθέσεων, τροφοδοσίας εκδηλώσεων, παροχής υπηρεσιών γυμναστηρίου και σχολής χορού» και η αίτησή τους βρίσκεται σε στάδιο αξιολόγησης ή εγκρίθηκε. Οι ωφελούμενοι αποκτούν δικαίωμα υποβολής αίτησης χρηματοδότησης στην παρούσα δράση των φυσικών καταστροφών μόνο στην περίπτωση που η αίτησή τους στην </a:t>
            </a:r>
            <a:r>
              <a:rPr lang="el-GR" sz="1600" dirty="0" err="1">
                <a:solidFill>
                  <a:srgbClr val="5F5F5F"/>
                </a:solidFill>
                <a:latin typeface="Verdana" panose="020B0604030504040204" pitchFamily="34" charset="0"/>
                <a:ea typeface="Verdana" panose="020B0604030504040204" pitchFamily="34" charset="0"/>
                <a:cs typeface="Times New Roman" panose="02020603050405020304" pitchFamily="18" charset="0"/>
              </a:rPr>
              <a:t>έτερη</a:t>
            </a: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 δράση απορριφθεί. </a:t>
            </a:r>
          </a:p>
          <a:p>
            <a:pPr marL="0" indent="0" algn="just">
              <a:lnSpc>
                <a:spcPct val="100000"/>
              </a:lnSpc>
              <a:spcAft>
                <a:spcPts val="600"/>
              </a:spcAft>
              <a:buNone/>
            </a:pPr>
            <a:b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br>
            <a:endPar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algn="just">
              <a:lnSpc>
                <a:spcPct val="100000"/>
              </a:lnSpc>
              <a:spcBef>
                <a:spcPts val="450"/>
              </a:spcBef>
              <a:spcAft>
                <a:spcPts val="450"/>
              </a:spcAft>
              <a:buClr>
                <a:schemeClr val="bg1"/>
              </a:buClr>
            </a:pPr>
            <a:endParaRPr lang="el-GR" sz="18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algn="just">
              <a:lnSpc>
                <a:spcPct val="100000"/>
              </a:lnSpc>
              <a:spcBef>
                <a:spcPts val="450"/>
              </a:spcBef>
              <a:spcAft>
                <a:spcPts val="450"/>
              </a:spcAft>
              <a:buClr>
                <a:schemeClr val="bg1"/>
              </a:buClr>
            </a:pPr>
            <a:endParaRPr lang="el-GR" sz="18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algn="just">
              <a:lnSpc>
                <a:spcPct val="100000"/>
              </a:lnSpc>
              <a:spcBef>
                <a:spcPts val="450"/>
              </a:spcBef>
              <a:spcAft>
                <a:spcPts val="450"/>
              </a:spcAft>
              <a:buClr>
                <a:schemeClr val="bg1"/>
              </a:buClr>
            </a:pPr>
            <a:endParaRPr lang="en-US" sz="18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marL="0" indent="0">
              <a:lnSpc>
                <a:spcPct val="100000"/>
              </a:lnSpc>
              <a:buNone/>
            </a:pPr>
            <a:endParaRPr lang="en-US" sz="18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a:lnSpc>
                <a:spcPct val="100000"/>
              </a:lnSpc>
            </a:pPr>
            <a:endParaRPr lang="en-US"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pPr>
              <a:lnSpc>
                <a:spcPct val="100000"/>
              </a:lnSpc>
            </a:pPr>
            <a:endParaRPr lang="en-US"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pPr>
              <a:lnSpc>
                <a:spcPct val="100000"/>
              </a:lnSpc>
            </a:pPr>
            <a:endParaRPr lang="en-US"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pPr>
              <a:lnSpc>
                <a:spcPct val="100000"/>
              </a:lnSpc>
            </a:pPr>
            <a:endParaRPr lang="en-US"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pPr>
              <a:lnSpc>
                <a:spcPct val="100000"/>
              </a:lnSpc>
            </a:pPr>
            <a:endParaRPr lang="en-US" sz="2000" dirty="0">
              <a:solidFill>
                <a:srgbClr val="5F5F5F"/>
              </a:solidFill>
              <a:latin typeface="Verdana" panose="020B0604030504040204" pitchFamily="34" charset="0"/>
              <a:ea typeface="Verdana" panose="020B0604030504040204" pitchFamily="34" charset="0"/>
              <a:cs typeface="Verdana" panose="020B0604030504040204" pitchFamily="34" charset="0"/>
            </a:endParaRPr>
          </a:p>
          <a:p>
            <a:pPr marL="0" indent="0" algn="just">
              <a:lnSpc>
                <a:spcPct val="100000"/>
              </a:lnSpc>
              <a:buNone/>
            </a:pPr>
            <a:endParaRPr lang="en-US" sz="4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821421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0C91AE-E4B5-44AA-96EF-44299841FE68}"/>
              </a:ext>
            </a:extLst>
          </p:cNvPr>
          <p:cNvSpPr>
            <a:spLocks noGrp="1"/>
          </p:cNvSpPr>
          <p:nvPr>
            <p:ph type="title"/>
          </p:nvPr>
        </p:nvSpPr>
        <p:spPr/>
        <p:txBody>
          <a:bodyPr>
            <a:normAutofit/>
          </a:bodyPr>
          <a:lstStyle/>
          <a:p>
            <a:r>
              <a:rPr lang="en-US" sz="2400" b="1" dirty="0">
                <a:solidFill>
                  <a:srgbClr val="5F5F5F"/>
                </a:solidFill>
                <a:latin typeface="Verdana" panose="020B0604030504040204" pitchFamily="34" charset="0"/>
                <a:ea typeface="Verdana" panose="020B0604030504040204" pitchFamily="34" charset="0"/>
                <a:cs typeface="Verdana" panose="020B0604030504040204" pitchFamily="34" charset="0"/>
              </a:rPr>
              <a:t>5</a:t>
            </a:r>
            <a:r>
              <a:rPr lang="el-GR" sz="2400" b="1" dirty="0">
                <a:solidFill>
                  <a:srgbClr val="5F5F5F"/>
                </a:solidFill>
                <a:latin typeface="Verdana" panose="020B0604030504040204" pitchFamily="34" charset="0"/>
                <a:ea typeface="Verdana" panose="020B0604030504040204" pitchFamily="34" charset="0"/>
                <a:cs typeface="Verdana" panose="020B0604030504040204" pitchFamily="34" charset="0"/>
              </a:rPr>
              <a:t>. Προϋποθέσεις συμμετοχής</a:t>
            </a:r>
            <a:endParaRPr lang="en-US" sz="2400" b="1" dirty="0">
              <a:solidFill>
                <a:srgbClr val="5F5F5F"/>
              </a:solidFill>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0E39D02F-FD7E-4042-89D4-EBFC69FD6512}"/>
              </a:ext>
            </a:extLst>
          </p:cNvPr>
          <p:cNvSpPr>
            <a:spLocks noGrp="1"/>
          </p:cNvSpPr>
          <p:nvPr>
            <p:ph idx="1"/>
          </p:nvPr>
        </p:nvSpPr>
        <p:spPr>
          <a:xfrm>
            <a:off x="628650" y="1471044"/>
            <a:ext cx="7886700" cy="4042779"/>
          </a:xfrm>
        </p:spPr>
        <p:txBody>
          <a:bodyPr>
            <a:noAutofit/>
          </a:bodyPr>
          <a:lstStyle/>
          <a:p>
            <a:pPr marL="0" indent="0" algn="just">
              <a:lnSpc>
                <a:spcPct val="100000"/>
              </a:lnSpc>
              <a:buNone/>
            </a:pPr>
            <a:r>
              <a:rPr lang="el-GR" sz="18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Επισημάνσεις</a:t>
            </a:r>
            <a:r>
              <a:rPr lang="en-US" sz="18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t>
            </a:r>
            <a:endParaRPr lang="el-GR" sz="18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lnSpc>
                <a:spcPct val="150000"/>
              </a:lnSpc>
              <a:spcBef>
                <a:spcPts val="450"/>
              </a:spcBef>
              <a:spcAft>
                <a:spcPts val="450"/>
              </a:spcAft>
              <a:buClr>
                <a:schemeClr val="bg1"/>
              </a:buClr>
            </a:pPr>
            <a: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t>Ειδικά οι επιχειρήσεις που έχουν συνάψει συμβάσεις δικαιόχρησης (franchise), με την ιδιότητα του δικαιοπαρόχου ή του δικαιοδόχου, δηλώνουν το εν λόγω γεγονός στην αίτηση χρηματοδότησης και ελέγχονται κατά το στάδιο της επαλήθευσης ως προς το αν αποτελούν συνδεδεμένες μεταξύ τους επιχειρήσεις, προκειμένου να προσδιοριστούν οι ενισχύσεις που προσμετρώνται για τον έλεγχο της σώρευσης.</a:t>
            </a:r>
            <a:br>
              <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rPr>
            </a:br>
            <a:endParaRPr lang="el-GR" sz="16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algn="just">
              <a:lnSpc>
                <a:spcPct val="100000"/>
              </a:lnSpc>
              <a:spcBef>
                <a:spcPts val="450"/>
              </a:spcBef>
              <a:spcAft>
                <a:spcPts val="450"/>
              </a:spcAft>
              <a:buClr>
                <a:schemeClr val="bg1"/>
              </a:buClr>
            </a:pPr>
            <a:endParaRPr lang="el-GR" sz="18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algn="just">
              <a:lnSpc>
                <a:spcPct val="100000"/>
              </a:lnSpc>
              <a:spcBef>
                <a:spcPts val="450"/>
              </a:spcBef>
              <a:spcAft>
                <a:spcPts val="450"/>
              </a:spcAft>
              <a:buClr>
                <a:schemeClr val="bg1"/>
              </a:buClr>
            </a:pPr>
            <a:endParaRPr lang="el-GR" sz="18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algn="just">
              <a:lnSpc>
                <a:spcPct val="100000"/>
              </a:lnSpc>
              <a:spcBef>
                <a:spcPts val="450"/>
              </a:spcBef>
              <a:spcAft>
                <a:spcPts val="450"/>
              </a:spcAft>
              <a:buClr>
                <a:schemeClr val="bg1"/>
              </a:buClr>
            </a:pPr>
            <a:endParaRPr lang="en-US" sz="18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marL="0" indent="0">
              <a:lnSpc>
                <a:spcPct val="100000"/>
              </a:lnSpc>
              <a:buNone/>
            </a:pPr>
            <a:endParaRPr lang="en-US" sz="1800" dirty="0">
              <a:solidFill>
                <a:srgbClr val="5F5F5F"/>
              </a:solidFill>
              <a:latin typeface="Verdana" panose="020B0604030504040204" pitchFamily="34" charset="0"/>
              <a:ea typeface="Verdana" panose="020B0604030504040204" pitchFamily="34" charset="0"/>
              <a:cs typeface="Times New Roman" panose="02020603050405020304" pitchFamily="18" charset="0"/>
            </a:endParaRPr>
          </a:p>
          <a:p>
            <a:pPr>
              <a:lnSpc>
                <a:spcPct val="100000"/>
              </a:lnSpc>
            </a:pPr>
            <a:endParaRPr lang="en-US"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pPr>
              <a:lnSpc>
                <a:spcPct val="100000"/>
              </a:lnSpc>
            </a:pPr>
            <a:endParaRPr lang="en-US"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pPr>
              <a:lnSpc>
                <a:spcPct val="100000"/>
              </a:lnSpc>
            </a:pPr>
            <a:endParaRPr lang="en-US"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pPr>
              <a:lnSpc>
                <a:spcPct val="100000"/>
              </a:lnSpc>
            </a:pPr>
            <a:endParaRPr lang="en-US" sz="1800" b="1"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pPr>
              <a:lnSpc>
                <a:spcPct val="100000"/>
              </a:lnSpc>
            </a:pPr>
            <a:endParaRPr lang="en-US" sz="2000" dirty="0">
              <a:solidFill>
                <a:srgbClr val="5F5F5F"/>
              </a:solidFill>
              <a:latin typeface="Verdana" panose="020B0604030504040204" pitchFamily="34" charset="0"/>
              <a:ea typeface="Verdana" panose="020B0604030504040204" pitchFamily="34" charset="0"/>
              <a:cs typeface="Verdana" panose="020B0604030504040204" pitchFamily="34" charset="0"/>
            </a:endParaRPr>
          </a:p>
          <a:p>
            <a:pPr marL="0" indent="0" algn="just">
              <a:lnSpc>
                <a:spcPct val="100000"/>
              </a:lnSpc>
              <a:buNone/>
            </a:pPr>
            <a:endParaRPr lang="en-US" sz="4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71919437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1499</TotalTime>
  <Words>2558</Words>
  <Application>Microsoft Office PowerPoint</Application>
  <PresentationFormat>Προβολή στην οθόνη (4:3)</PresentationFormat>
  <Paragraphs>246</Paragraphs>
  <Slides>27</Slides>
  <Notes>0</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1</vt:i4>
      </vt:variant>
      <vt:variant>
        <vt:lpstr>Τίτλοι διαφανειών</vt:lpstr>
      </vt:variant>
      <vt:variant>
        <vt:i4>27</vt:i4>
      </vt:variant>
    </vt:vector>
  </HeadingPairs>
  <TitlesOfParts>
    <vt:vector size="36" baseType="lpstr">
      <vt:lpstr>Arial</vt:lpstr>
      <vt:lpstr>Calibri</vt:lpstr>
      <vt:lpstr>Calibri Light</vt:lpstr>
      <vt:lpstr>PF Traffic</vt:lpstr>
      <vt:lpstr>Segoe UI</vt:lpstr>
      <vt:lpstr>Tahoma</vt:lpstr>
      <vt:lpstr>Verdana</vt:lpstr>
      <vt:lpstr>Wingdings</vt:lpstr>
      <vt:lpstr>Office Theme</vt:lpstr>
      <vt:lpstr>Παρουσίαση του PowerPoint</vt:lpstr>
      <vt:lpstr>1. Σκοπός και Στόχος της Δράσης</vt:lpstr>
      <vt:lpstr>2. Προϋπολογισμός της Δράσης</vt:lpstr>
      <vt:lpstr>3. Θεσμικό Πλαίσιο</vt:lpstr>
      <vt:lpstr>4. Ποιους Αφορά η Δράση</vt:lpstr>
      <vt:lpstr>5. Προϋποθέσεις συμμετοχής</vt:lpstr>
      <vt:lpstr>5. Προϋποθέσεις συμμετοχής</vt:lpstr>
      <vt:lpstr>5. Προϋποθέσεις συμμετοχής</vt:lpstr>
      <vt:lpstr>5. Προϋποθέσεις συμμετοχής</vt:lpstr>
      <vt:lpstr>6. Χρηματοδοτικό σχήμα - Επιδότηση </vt:lpstr>
      <vt:lpstr>7. Μη Επιλέξιμοι Τομείς Δραστηριότητας  </vt:lpstr>
      <vt:lpstr>8. Επιλέξιμες Δαπάνες         </vt:lpstr>
      <vt:lpstr>9. Χρονοδιάγραμμα Υλοποίησης          </vt:lpstr>
      <vt:lpstr>10. Υλοποίηση - Δαπάνες         </vt:lpstr>
      <vt:lpstr>11. Υποβολή αίτησης χρηματοδότησης     </vt:lpstr>
      <vt:lpstr>11. Υποβολή αίτησης χρηματοδότησης </vt:lpstr>
      <vt:lpstr>12. Χρονοδιάγραμμα Δράσης   </vt:lpstr>
      <vt:lpstr>13. Αξιολόγηση Αιτήσεων Χρηματοδότησης </vt:lpstr>
      <vt:lpstr>14. Αξιολόγηση Αιτήσεων Χρηματοδότησης </vt:lpstr>
      <vt:lpstr>15. Καταβολή Επιχορήγησης</vt:lpstr>
      <vt:lpstr>16. Επαλήθευση – Πιστοποίηση </vt:lpstr>
      <vt:lpstr>17. Υποχρεώσεις ληπτών ενίσχυσης</vt:lpstr>
      <vt:lpstr>17. Υποχρεώσεις Ληπτών Ενίσχυσης </vt:lpstr>
      <vt:lpstr>18. Υποχρεώσεις Δημοσιότητας</vt:lpstr>
      <vt:lpstr>19. Πληροφορίες για το κοινό </vt:lpstr>
      <vt:lpstr>20. Πληροφορίες για το κοινό </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Σκοπός και Στόχος της Δράσης</dc:title>
  <dc:creator>Konstantina Anthi</dc:creator>
  <cp:lastModifiedBy>Χριστίνα Παρούσου</cp:lastModifiedBy>
  <cp:revision>239</cp:revision>
  <dcterms:created xsi:type="dcterms:W3CDTF">2021-04-17T15:36:44Z</dcterms:created>
  <dcterms:modified xsi:type="dcterms:W3CDTF">2022-07-12T06:34:00Z</dcterms:modified>
</cp:coreProperties>
</file>